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8" r:id="rId3"/>
    <p:sldId id="293" r:id="rId4"/>
    <p:sldId id="281" r:id="rId5"/>
    <p:sldId id="291" r:id="rId6"/>
    <p:sldId id="287" r:id="rId7"/>
    <p:sldId id="289" r:id="rId8"/>
    <p:sldId id="290"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EEEEE"/>
    <a:srgbClr val="FFFFFF"/>
    <a:srgbClr val="41C3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4660"/>
  </p:normalViewPr>
  <p:slideViewPr>
    <p:cSldViewPr snapToGrid="0">
      <p:cViewPr varScale="1">
        <p:scale>
          <a:sx n="70" d="100"/>
          <a:sy n="70" d="100"/>
        </p:scale>
        <p:origin x="57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31T00:10:27.129"/>
    </inkml:context>
    <inkml:brush xml:id="br0">
      <inkml:brushProperty name="width" value="0.025" units="cm"/>
      <inkml:brushProperty name="height" value="0.025" units="cm"/>
      <inkml:brushProperty name="color" value="#006600"/>
    </inkml:brush>
  </inkml:definitions>
  <inkml:trace contextRef="#ctx0" brushRef="#br0">1053 1 24575,'0'34'0,"-17"451"0,16-479 0,-26 198 0,21-170 0,-1 51 0,6-56 0,-1 0 0,-2 0 0,-7 29 0,-56 157 0,-103 225 0,112-324 0,-8 21 0,44-90 0,-1-1 0,-48 69 0,2-3 0,53-84 0,-1-1 0,-1 0 0,-43 46 0,-91 107 0,12-13 0,126-154-1365,1-2-5461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31T00:10:29.234"/>
    </inkml:context>
    <inkml:brush xml:id="br0">
      <inkml:brushProperty name="width" value="0.025" units="cm"/>
      <inkml:brushProperty name="height" value="0.025" units="cm"/>
      <inkml:brushProperty name="color" value="#006600"/>
    </inkml:brush>
  </inkml:definitions>
  <inkml:trace contextRef="#ctx0" brushRef="#br0">0 25 24575,'456'0'0,"-442"-1"43,0-1-1,-1 0 0,23-6 1,-1 0-1578,-15 4-5291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31T00:10:31.293"/>
    </inkml:context>
    <inkml:brush xml:id="br0">
      <inkml:brushProperty name="width" value="0.025" units="cm"/>
      <inkml:brushProperty name="height" value="0.025" units="cm"/>
      <inkml:brushProperty name="color" value="#006600"/>
    </inkml:brush>
  </inkml:definitions>
  <inkml:trace contextRef="#ctx0" brushRef="#br0">1 0 24575,'-1'28'0,"2"0"0,1 0 0,2 0 0,0 0 0,13 41 0,24 39 0,-25-69 0,-1 1 0,11 49 0,-11-28 0,41 103 0,-37-107 0,16 82 0,-9-34 0,-13-46-1365,-9-35-5461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31T00:10:33.509"/>
    </inkml:context>
    <inkml:brush xml:id="br0">
      <inkml:brushProperty name="width" value="0.025" units="cm"/>
      <inkml:brushProperty name="height" value="0.025" units="cm"/>
      <inkml:brushProperty name="color" value="#006600"/>
    </inkml:brush>
  </inkml:definitions>
  <inkml:trace contextRef="#ctx0" brushRef="#br0">1479 1 24575,'-116'102'0,"22"-19"0,77-68 0,0-1 0,0 0 0,-2-1 0,1-1 0,-35 17 0,-15 6 0,48-23 0,-1-1 0,0 0 0,-24 6 0,4-5 0,0-3 0,-48 6 0,70-12 0,0 1 0,-34 13 0,36-11 0,0 0 0,-1-2 0,-26 5 0,-22-6 0,46-3 0,-1 1 0,1 0 0,-29 7 0,-202 35 0,224-40-341,0 2 0,1 1-1,-44 17 1,53-16-6485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31T00:10:35.439"/>
    </inkml:context>
    <inkml:brush xml:id="br0">
      <inkml:brushProperty name="width" value="0.025" units="cm"/>
      <inkml:brushProperty name="height" value="0.025" units="cm"/>
      <inkml:brushProperty name="color" value="#006600"/>
    </inkml:brush>
  </inkml:definitions>
  <inkml:trace contextRef="#ctx0" brushRef="#br0">286 289 24575,'-15'-1'0,"1"0"0,0-1 0,0-1 0,0 0 0,1-1 0,-1 0 0,1-1 0,0 0 0,0-2 0,1 1 0,0-1 0,0-1 0,0 0 0,1-1 0,0 0 0,1-1 0,0 0 0,-12-16 0,18 18 20,0 0-1,1-1 1,0 0 0,0 0-1,1 0 1,0 0-1,0 0 1,0-14 0,-5-21-1562,2 21-5284</inkml:trace>
</inkml:ink>
</file>

<file path=ppt/media/hdphoto1.wdp>
</file>

<file path=ppt/media/image1.png>
</file>

<file path=ppt/media/image10.png>
</file>

<file path=ppt/media/image11.png>
</file>

<file path=ppt/media/image2.jpe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F7D8-C5AD-A27B-8877-2B07CFDB4B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D5801A-5DCA-966E-84D7-D5632C559E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310CBA3-D4D4-9240-5A0C-9BC64C52CDA7}"/>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B6900130-9F35-3FD6-94E1-97904B71F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4214B6-B6D1-FF23-47E9-ABAB05BD615F}"/>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3877159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D82E-6F42-6E14-1EB5-BDD9E80609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D63038-E04B-B519-19C3-9EF34ED8AE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2B4D1C-4BE7-EC7E-0C68-30D447BB3A16}"/>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C1B30B27-82FC-C0D8-B4B5-FEFA30D334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B3C1D8-771B-3464-A114-C6384D8FB391}"/>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3357353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0A1A0C-0B07-58E4-EB80-99E3327BF6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A0EA4A-6D00-1A9C-D0BF-9E14D8E456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2B7FA1-E2D3-4066-FC64-261CE7E02F61}"/>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A8DE083C-E8BA-F13D-9758-8DCD344916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48314F-7526-71A1-D5BE-97D81C1CE808}"/>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3561067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A47ED-6041-823A-725D-9ED48A61A2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B6A71-40E4-C39B-C630-8D65D38168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A8C89B-E2CC-BC3F-317C-670A911BAEB2}"/>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3FE54584-B790-2AB3-0A9B-7771F98B1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76A0F6-5618-DA8D-ABEA-5281799CB7E9}"/>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147101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83498-91A5-EF64-4AAF-EA9ED044FD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7DCC3F-9E93-24EA-BE44-B8786C3D16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F80A82-E260-5F7E-71DF-E2B3E04278C8}"/>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FB705018-2A59-0654-2C2B-B3DF06B0C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4C157-B449-E8B0-62D6-6041EA0BFEA6}"/>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2066840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F699D-0740-7BAF-4F4D-8D4311A6A0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CD0523-0A2C-4D2F-6666-24541A150B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6E1FB10-AD30-E353-829F-F291C92834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D34E4-1571-2D55-1327-538937021074}"/>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6" name="Footer Placeholder 5">
            <a:extLst>
              <a:ext uri="{FF2B5EF4-FFF2-40B4-BE49-F238E27FC236}">
                <a16:creationId xmlns:a16="http://schemas.microsoft.com/office/drawing/2014/main" id="{E897C712-B265-C653-20EA-F18C07966C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3BF8CA-8E1D-A0FD-F317-F15BC8D6A46E}"/>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171706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54DE7-21FF-2384-13F6-8DF0A84188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1D5C74-22A5-3055-C488-50E9CDEF34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3DBA29-4A4C-65A2-43BF-9B95809B0F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43CA67-FC1F-7398-D236-209E4569C4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823F1B-6FA4-F2A3-AA55-401A9E2CB2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DC4C916-B129-2B5E-2F8A-A918920692F3}"/>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8" name="Footer Placeholder 7">
            <a:extLst>
              <a:ext uri="{FF2B5EF4-FFF2-40B4-BE49-F238E27FC236}">
                <a16:creationId xmlns:a16="http://schemas.microsoft.com/office/drawing/2014/main" id="{49F86622-66B2-A375-8277-0F7A31067B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96FFDB-0D46-9D67-59C4-978F6CBA33F2}"/>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1519667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A3EE4-59B5-B618-A0AE-BC372E557F8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80A6B87-44F9-2D04-AD81-560178A535F6}"/>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4" name="Footer Placeholder 3">
            <a:extLst>
              <a:ext uri="{FF2B5EF4-FFF2-40B4-BE49-F238E27FC236}">
                <a16:creationId xmlns:a16="http://schemas.microsoft.com/office/drawing/2014/main" id="{EA7B305A-20F1-1D89-A2B5-3BEE5786EC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171261-4D7C-2B86-D21C-9EC71AEFE949}"/>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4160327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2665F-9CEE-7975-3A7E-D90F4127842A}"/>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3" name="Footer Placeholder 2">
            <a:extLst>
              <a:ext uri="{FF2B5EF4-FFF2-40B4-BE49-F238E27FC236}">
                <a16:creationId xmlns:a16="http://schemas.microsoft.com/office/drawing/2014/main" id="{3CBF1F66-DDFE-FA8C-7CAE-C5C63E2CDD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4DA67E-7543-E831-C3B7-500E741C5A6E}"/>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1801473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990E1-7E41-5795-FB5C-92DA4E80F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A6E17C-2007-AA92-806B-09A8E30B9E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622A79-DA21-A5F1-D40A-B87702A731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6EB84D-381A-B535-B839-38A06E7BB199}"/>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6" name="Footer Placeholder 5">
            <a:extLst>
              <a:ext uri="{FF2B5EF4-FFF2-40B4-BE49-F238E27FC236}">
                <a16:creationId xmlns:a16="http://schemas.microsoft.com/office/drawing/2014/main" id="{3D443C8A-082E-888D-CE38-D2EFA6CC1D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16D84D-C456-F3D4-A2C3-81EE5BC9D95F}"/>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2461655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7D47F-8728-7B4F-2509-82B654E7C1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29C08FF-3EBC-6F2B-D701-669AB25601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AD60C2-6E27-FA50-B561-E53F4997A7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BC6AE4-5D42-59AB-2867-2447E5FAB304}"/>
              </a:ext>
            </a:extLst>
          </p:cNvPr>
          <p:cNvSpPr>
            <a:spLocks noGrp="1"/>
          </p:cNvSpPr>
          <p:nvPr>
            <p:ph type="dt" sz="half" idx="10"/>
          </p:nvPr>
        </p:nvSpPr>
        <p:spPr/>
        <p:txBody>
          <a:bodyPr/>
          <a:lstStyle/>
          <a:p>
            <a:fld id="{77228881-1899-432C-9227-0B1ECE1D942E}" type="datetimeFigureOut">
              <a:rPr lang="en-US" smtClean="0"/>
              <a:t>2/1/2025</a:t>
            </a:fld>
            <a:endParaRPr lang="en-US"/>
          </a:p>
        </p:txBody>
      </p:sp>
      <p:sp>
        <p:nvSpPr>
          <p:cNvPr id="6" name="Footer Placeholder 5">
            <a:extLst>
              <a:ext uri="{FF2B5EF4-FFF2-40B4-BE49-F238E27FC236}">
                <a16:creationId xmlns:a16="http://schemas.microsoft.com/office/drawing/2014/main" id="{3098A3E2-BC7B-6B7F-176D-35DA24E8C0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27078A-1C4D-76BB-EA58-BA07895C913B}"/>
              </a:ext>
            </a:extLst>
          </p:cNvPr>
          <p:cNvSpPr>
            <a:spLocks noGrp="1"/>
          </p:cNvSpPr>
          <p:nvPr>
            <p:ph type="sldNum" sz="quarter" idx="12"/>
          </p:nvPr>
        </p:nvSpPr>
        <p:spPr/>
        <p:txBody>
          <a:bodyPr/>
          <a:lstStyle/>
          <a:p>
            <a:fld id="{56F2098C-3A59-462A-B91C-EA8853D9B9EC}" type="slidenum">
              <a:rPr lang="en-US" smtClean="0"/>
              <a:t>‹#›</a:t>
            </a:fld>
            <a:endParaRPr lang="en-US"/>
          </a:p>
        </p:txBody>
      </p:sp>
    </p:spTree>
    <p:extLst>
      <p:ext uri="{BB962C8B-B14F-4D97-AF65-F5344CB8AC3E}">
        <p14:creationId xmlns:p14="http://schemas.microsoft.com/office/powerpoint/2010/main" val="782018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F68CB7-060E-9DAE-5325-924A8E7F3A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B1F5DC-436F-7966-2E7D-DD07BFE95C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64A6F-10F0-09F5-3803-FDEDDD5065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28881-1899-432C-9227-0B1ECE1D942E}" type="datetimeFigureOut">
              <a:rPr lang="en-US" smtClean="0"/>
              <a:t>2/1/2025</a:t>
            </a:fld>
            <a:endParaRPr lang="en-US"/>
          </a:p>
        </p:txBody>
      </p:sp>
      <p:sp>
        <p:nvSpPr>
          <p:cNvPr id="5" name="Footer Placeholder 4">
            <a:extLst>
              <a:ext uri="{FF2B5EF4-FFF2-40B4-BE49-F238E27FC236}">
                <a16:creationId xmlns:a16="http://schemas.microsoft.com/office/drawing/2014/main" id="{F6514308-F2EB-C342-E734-739F33670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7AC7B5-F769-C506-78F8-AA080C080F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F2098C-3A59-462A-B91C-EA8853D9B9EC}" type="slidenum">
              <a:rPr lang="en-US" smtClean="0"/>
              <a:t>‹#›</a:t>
            </a:fld>
            <a:endParaRPr lang="en-US"/>
          </a:p>
        </p:txBody>
      </p:sp>
    </p:spTree>
    <p:extLst>
      <p:ext uri="{BB962C8B-B14F-4D97-AF65-F5344CB8AC3E}">
        <p14:creationId xmlns:p14="http://schemas.microsoft.com/office/powerpoint/2010/main" val="24076077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mailto:bsingh73@asu.edu" TargetMode="External"/><Relationship Id="rId3" Type="http://schemas.openxmlformats.org/officeDocument/2006/relationships/image" Target="../media/image2.jpeg"/><Relationship Id="rId7" Type="http://schemas.openxmlformats.org/officeDocument/2006/relationships/image" Target="../media/image5.jpeg"/><Relationship Id="rId2" Type="http://schemas.openxmlformats.org/officeDocument/2006/relationships/hyperlink" Target="mailto:yche1351@asu.edu"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10" Type="http://schemas.openxmlformats.org/officeDocument/2006/relationships/image" Target="../media/image6.jpeg"/><Relationship Id="rId4" Type="http://schemas.openxmlformats.org/officeDocument/2006/relationships/image" Target="../media/image3.png"/><Relationship Id="rId9" Type="http://schemas.openxmlformats.org/officeDocument/2006/relationships/hyperlink" Target="mailto:msequei2@asu.edu" TargetMode="External"/></Relationships>
</file>

<file path=ppt/slides/_rels/slide7.xml.rels><?xml version="1.0" encoding="UTF-8" standalone="yes"?>
<Relationships xmlns="http://schemas.openxmlformats.org/package/2006/relationships"><Relationship Id="rId2" Type="http://schemas.openxmlformats.org/officeDocument/2006/relationships/hyperlink" Target="mailto:Harleen.Rooprai@avnet.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11.png"/><Relationship Id="rId5" Type="http://schemas.openxmlformats.org/officeDocument/2006/relationships/image" Target="../media/image8.png"/><Relationship Id="rId10" Type="http://schemas.openxmlformats.org/officeDocument/2006/relationships/customXml" Target="../ink/ink5.xml"/><Relationship Id="rId4" Type="http://schemas.openxmlformats.org/officeDocument/2006/relationships/customXml" Target="../ink/ink2.xml"/><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AA68ED-8DAA-3446-965B-ED186D206747}"/>
              </a:ext>
            </a:extLst>
          </p:cNvPr>
          <p:cNvPicPr>
            <a:picLocks noChangeAspect="1"/>
          </p:cNvPicPr>
          <p:nvPr/>
        </p:nvPicPr>
        <p:blipFill>
          <a:blip r:embed="rId2"/>
          <a:stretch>
            <a:fillRect/>
          </a:stretch>
        </p:blipFill>
        <p:spPr>
          <a:xfrm>
            <a:off x="4118594" y="2649622"/>
            <a:ext cx="3820058" cy="952633"/>
          </a:xfrm>
          <a:prstGeom prst="rect">
            <a:avLst/>
          </a:prstGeom>
        </p:spPr>
      </p:pic>
      <p:sp>
        <p:nvSpPr>
          <p:cNvPr id="2" name="TextBox 1">
            <a:extLst>
              <a:ext uri="{FF2B5EF4-FFF2-40B4-BE49-F238E27FC236}">
                <a16:creationId xmlns:a16="http://schemas.microsoft.com/office/drawing/2014/main" id="{460D5CD2-C6F0-DE29-5011-BB1ABDAE50B7}"/>
              </a:ext>
            </a:extLst>
          </p:cNvPr>
          <p:cNvSpPr txBox="1"/>
          <p:nvPr/>
        </p:nvSpPr>
        <p:spPr>
          <a:xfrm>
            <a:off x="4536887" y="3602255"/>
            <a:ext cx="3118226" cy="400110"/>
          </a:xfrm>
          <a:prstGeom prst="rect">
            <a:avLst/>
          </a:prstGeom>
          <a:noFill/>
        </p:spPr>
        <p:txBody>
          <a:bodyPr wrap="none" rtlCol="0">
            <a:spAutoFit/>
          </a:bodyPr>
          <a:lstStyle/>
          <a:p>
            <a:r>
              <a:rPr lang="en-US" sz="2000" b="1" dirty="0"/>
              <a:t>Team008  Capstone  Project</a:t>
            </a:r>
          </a:p>
        </p:txBody>
      </p:sp>
    </p:spTree>
    <p:extLst>
      <p:ext uri="{BB962C8B-B14F-4D97-AF65-F5344CB8AC3E}">
        <p14:creationId xmlns:p14="http://schemas.microsoft.com/office/powerpoint/2010/main" val="2477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333D4-75BA-8166-8DB3-1206BD7B39B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687EBC6-B0B1-0383-78F9-D3F3CF5C78C8}"/>
              </a:ext>
            </a:extLst>
          </p:cNvPr>
          <p:cNvPicPr>
            <a:picLocks noChangeAspect="1"/>
          </p:cNvPicPr>
          <p:nvPr/>
        </p:nvPicPr>
        <p:blipFill>
          <a:blip r:embed="rId2"/>
          <a:stretch>
            <a:fillRect/>
          </a:stretch>
        </p:blipFill>
        <p:spPr>
          <a:xfrm>
            <a:off x="8393281" y="4897487"/>
            <a:ext cx="2992069" cy="746152"/>
          </a:xfrm>
          <a:prstGeom prst="rect">
            <a:avLst/>
          </a:prstGeom>
        </p:spPr>
      </p:pic>
      <p:cxnSp>
        <p:nvCxnSpPr>
          <p:cNvPr id="6" name="Straight Connector 5">
            <a:extLst>
              <a:ext uri="{FF2B5EF4-FFF2-40B4-BE49-F238E27FC236}">
                <a16:creationId xmlns:a16="http://schemas.microsoft.com/office/drawing/2014/main" id="{921C7565-4174-7C70-295C-F6095F872689}"/>
              </a:ext>
            </a:extLst>
          </p:cNvPr>
          <p:cNvCxnSpPr>
            <a:cxnSpLocks/>
          </p:cNvCxnSpPr>
          <p:nvPr/>
        </p:nvCxnSpPr>
        <p:spPr>
          <a:xfrm>
            <a:off x="641150" y="4493216"/>
            <a:ext cx="1074420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C0DAA8-C34A-7702-5CBE-7C66B1DFBC6E}"/>
              </a:ext>
            </a:extLst>
          </p:cNvPr>
          <p:cNvSpPr txBox="1"/>
          <p:nvPr/>
        </p:nvSpPr>
        <p:spPr>
          <a:xfrm>
            <a:off x="641150" y="1758683"/>
            <a:ext cx="3313497" cy="584775"/>
          </a:xfrm>
          <a:prstGeom prst="rect">
            <a:avLst/>
          </a:prstGeom>
          <a:noFill/>
        </p:spPr>
        <p:txBody>
          <a:bodyPr wrap="square">
            <a:spAutoFit/>
          </a:bodyPr>
          <a:lstStyle/>
          <a:p>
            <a:r>
              <a:rPr lang="en-US" sz="3200" b="1" dirty="0">
                <a:effectLst/>
                <a:ea typeface="新細明體" panose="02020500000000000000" pitchFamily="18" charset="-120"/>
                <a:cs typeface="Times New Roman" panose="02020603050405020304" pitchFamily="18" charset="0"/>
              </a:rPr>
              <a:t>Project Objective</a:t>
            </a:r>
            <a:r>
              <a:rPr lang="en-US" altLang="zh-TW" sz="3200" b="1" dirty="0">
                <a:effectLst/>
                <a:ea typeface="新細明體" panose="02020500000000000000" pitchFamily="18" charset="-120"/>
                <a:cs typeface="Times New Roman" panose="02020603050405020304" pitchFamily="18" charset="0"/>
              </a:rPr>
              <a:t>:</a:t>
            </a:r>
            <a:r>
              <a:rPr lang="en-US" sz="3200" b="1" dirty="0">
                <a:effectLst/>
                <a:ea typeface="新細明體" panose="02020500000000000000" pitchFamily="18" charset="-120"/>
                <a:cs typeface="Times New Roman" panose="02020603050405020304" pitchFamily="18" charset="0"/>
              </a:rPr>
              <a:t> </a:t>
            </a:r>
          </a:p>
        </p:txBody>
      </p:sp>
      <p:sp>
        <p:nvSpPr>
          <p:cNvPr id="8" name="TextBox 7">
            <a:extLst>
              <a:ext uri="{FF2B5EF4-FFF2-40B4-BE49-F238E27FC236}">
                <a16:creationId xmlns:a16="http://schemas.microsoft.com/office/drawing/2014/main" id="{F4476DB3-1535-9989-AB08-53FE8EBCE6D3}"/>
              </a:ext>
            </a:extLst>
          </p:cNvPr>
          <p:cNvSpPr txBox="1"/>
          <p:nvPr/>
        </p:nvSpPr>
        <p:spPr>
          <a:xfrm>
            <a:off x="641150" y="2747728"/>
            <a:ext cx="10426567" cy="1384995"/>
          </a:xfrm>
          <a:prstGeom prst="rect">
            <a:avLst/>
          </a:prstGeom>
          <a:noFill/>
        </p:spPr>
        <p:txBody>
          <a:bodyPr wrap="square">
            <a:spAutoFit/>
          </a:bodyPr>
          <a:lstStyle/>
          <a:p>
            <a:pPr>
              <a:tabLst>
                <a:tab pos="228600" algn="l"/>
                <a:tab pos="457200" algn="l"/>
                <a:tab pos="685800" algn="l"/>
                <a:tab pos="914400" algn="l"/>
                <a:tab pos="1143000" algn="l"/>
                <a:tab pos="1371600" algn="l"/>
                <a:tab pos="1600200" algn="l"/>
                <a:tab pos="1828800" algn="l"/>
              </a:tabLst>
            </a:pPr>
            <a:r>
              <a:rPr lang="en-US" sz="2800" dirty="0">
                <a:effectLst/>
                <a:ea typeface="新細明體" panose="02020500000000000000" pitchFamily="18" charset="-120"/>
                <a:cs typeface="Times New Roman" panose="02020603050405020304" pitchFamily="18" charset="0"/>
              </a:rPr>
              <a:t>This project aims to compare forecasted demand vs. actual orders, track delivery performance, and help improve inventory planning by identifying delays and demand fluctuations.</a:t>
            </a:r>
          </a:p>
        </p:txBody>
      </p:sp>
    </p:spTree>
    <p:extLst>
      <p:ext uri="{BB962C8B-B14F-4D97-AF65-F5344CB8AC3E}">
        <p14:creationId xmlns:p14="http://schemas.microsoft.com/office/powerpoint/2010/main" val="3881336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39334-2F0F-1C9E-EBA1-1D0B739D55C7}"/>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064EA9E-19D7-1B07-B291-DE9D692E2D36}"/>
              </a:ext>
            </a:extLst>
          </p:cNvPr>
          <p:cNvCxnSpPr>
            <a:cxnSpLocks/>
          </p:cNvCxnSpPr>
          <p:nvPr/>
        </p:nvCxnSpPr>
        <p:spPr>
          <a:xfrm>
            <a:off x="642366" y="6858000"/>
            <a:ext cx="1074420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900A12D-DE87-3A17-5843-6EEF0F5681BA}"/>
              </a:ext>
            </a:extLst>
          </p:cNvPr>
          <p:cNvPicPr>
            <a:picLocks noChangeAspect="1"/>
          </p:cNvPicPr>
          <p:nvPr/>
        </p:nvPicPr>
        <p:blipFill>
          <a:blip r:embed="rId2"/>
          <a:stretch>
            <a:fillRect/>
          </a:stretch>
        </p:blipFill>
        <p:spPr>
          <a:xfrm>
            <a:off x="9378686" y="343948"/>
            <a:ext cx="2545090" cy="634686"/>
          </a:xfrm>
          <a:prstGeom prst="rect">
            <a:avLst/>
          </a:prstGeom>
        </p:spPr>
      </p:pic>
      <p:cxnSp>
        <p:nvCxnSpPr>
          <p:cNvPr id="11" name="Straight Connector 10">
            <a:extLst>
              <a:ext uri="{FF2B5EF4-FFF2-40B4-BE49-F238E27FC236}">
                <a16:creationId xmlns:a16="http://schemas.microsoft.com/office/drawing/2014/main" id="{909472AA-0007-8B5D-DBA4-F0BF55B90300}"/>
              </a:ext>
            </a:extLst>
          </p:cNvPr>
          <p:cNvCxnSpPr>
            <a:cxnSpLocks/>
          </p:cNvCxnSpPr>
          <p:nvPr/>
        </p:nvCxnSpPr>
        <p:spPr>
          <a:xfrm>
            <a:off x="0" y="288264"/>
            <a:ext cx="2999232"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1B59972-F2E3-498A-832F-9B07055B2689}"/>
              </a:ext>
            </a:extLst>
          </p:cNvPr>
          <p:cNvSpPr txBox="1"/>
          <p:nvPr/>
        </p:nvSpPr>
        <p:spPr>
          <a:xfrm>
            <a:off x="642366" y="661291"/>
            <a:ext cx="6094476" cy="646331"/>
          </a:xfrm>
          <a:prstGeom prst="rect">
            <a:avLst/>
          </a:prstGeom>
          <a:noFill/>
        </p:spPr>
        <p:txBody>
          <a:bodyPr wrap="square">
            <a:spAutoFit/>
          </a:bodyPr>
          <a:lstStyle/>
          <a:p>
            <a:r>
              <a:rPr lang="en-US" sz="3600" b="1" dirty="0">
                <a:latin typeface="+mn-lt"/>
              </a:rPr>
              <a:t>Scope of Work</a:t>
            </a:r>
            <a:endParaRPr lang="en-US" sz="3600" dirty="0"/>
          </a:p>
        </p:txBody>
      </p:sp>
      <p:sp>
        <p:nvSpPr>
          <p:cNvPr id="4" name="TextBox 3">
            <a:extLst>
              <a:ext uri="{FF2B5EF4-FFF2-40B4-BE49-F238E27FC236}">
                <a16:creationId xmlns:a16="http://schemas.microsoft.com/office/drawing/2014/main" id="{5CEC5B40-E7CD-2951-ADF6-BFE0BD609D55}"/>
              </a:ext>
            </a:extLst>
          </p:cNvPr>
          <p:cNvSpPr txBox="1"/>
          <p:nvPr/>
        </p:nvSpPr>
        <p:spPr>
          <a:xfrm>
            <a:off x="1030986" y="1680648"/>
            <a:ext cx="9966960" cy="954107"/>
          </a:xfrm>
          <a:prstGeom prst="rect">
            <a:avLst/>
          </a:prstGeom>
          <a:noFill/>
        </p:spPr>
        <p:txBody>
          <a:bodyPr wrap="square">
            <a:spAutoFit/>
          </a:bodyPr>
          <a:lstStyle/>
          <a:p>
            <a:r>
              <a:rPr lang="en-US" dirty="0"/>
              <a:t>1</a:t>
            </a:r>
            <a:r>
              <a:rPr lang="en-US" sz="2000" b="1" dirty="0">
                <a:solidFill>
                  <a:srgbClr val="92D050"/>
                </a:solidFill>
              </a:rPr>
              <a:t>. Data Processing</a:t>
            </a:r>
            <a:r>
              <a:rPr lang="en-US" dirty="0"/>
              <a:t> &amp; Cleaning-Merge and clean forecast, demand, and shipment data. Verify key details like </a:t>
            </a:r>
            <a:r>
              <a:rPr lang="en-US" dirty="0" err="1"/>
              <a:t>Customer_Part_Number</a:t>
            </a:r>
            <a:r>
              <a:rPr lang="en-US" dirty="0"/>
              <a:t>, </a:t>
            </a:r>
            <a:r>
              <a:rPr lang="en-US" dirty="0" err="1"/>
              <a:t>Site_Part_Number</a:t>
            </a:r>
            <a:r>
              <a:rPr lang="en-US" dirty="0"/>
              <a:t>, Region, and </a:t>
            </a:r>
            <a:r>
              <a:rPr lang="en-US" dirty="0" err="1"/>
              <a:t>Factory_ID.Confirm</a:t>
            </a:r>
            <a:r>
              <a:rPr lang="en-US" dirty="0"/>
              <a:t> if Region refers to customer location, shipping destination, or Avnet’s plant.</a:t>
            </a:r>
          </a:p>
        </p:txBody>
      </p:sp>
      <p:sp>
        <p:nvSpPr>
          <p:cNvPr id="5" name="TextBox 4">
            <a:extLst>
              <a:ext uri="{FF2B5EF4-FFF2-40B4-BE49-F238E27FC236}">
                <a16:creationId xmlns:a16="http://schemas.microsoft.com/office/drawing/2014/main" id="{73F7AB59-328B-37E8-DF97-E1CC627F9E57}"/>
              </a:ext>
            </a:extLst>
          </p:cNvPr>
          <p:cNvSpPr txBox="1"/>
          <p:nvPr/>
        </p:nvSpPr>
        <p:spPr>
          <a:xfrm>
            <a:off x="1030986" y="2933431"/>
            <a:ext cx="9966960" cy="984885"/>
          </a:xfrm>
          <a:prstGeom prst="rect">
            <a:avLst/>
          </a:prstGeom>
          <a:noFill/>
        </p:spPr>
        <p:txBody>
          <a:bodyPr wrap="square">
            <a:spAutoFit/>
          </a:bodyPr>
          <a:lstStyle/>
          <a:p>
            <a:r>
              <a:rPr lang="en-US" dirty="0"/>
              <a:t>2</a:t>
            </a:r>
            <a:r>
              <a:rPr lang="en-US" sz="2000" b="1" dirty="0"/>
              <a:t>. </a:t>
            </a:r>
            <a:r>
              <a:rPr lang="en-US" sz="2000" b="1" dirty="0">
                <a:solidFill>
                  <a:srgbClr val="92D050"/>
                </a:solidFill>
              </a:rPr>
              <a:t>Forecasting Model Development Compare customer forecasts with actual orders to measure accuracy</a:t>
            </a:r>
            <a:r>
              <a:rPr lang="en-US" dirty="0">
                <a:solidFill>
                  <a:srgbClr val="92D050"/>
                </a:solidFill>
              </a:rPr>
              <a:t>. </a:t>
            </a:r>
            <a:r>
              <a:rPr lang="en-US" dirty="0"/>
              <a:t>Build a predictive model to identify demand changes and stock needs. Focus on high-risk products and regions that often face delays.</a:t>
            </a:r>
          </a:p>
        </p:txBody>
      </p:sp>
      <p:sp>
        <p:nvSpPr>
          <p:cNvPr id="7" name="TextBox 6">
            <a:extLst>
              <a:ext uri="{FF2B5EF4-FFF2-40B4-BE49-F238E27FC236}">
                <a16:creationId xmlns:a16="http://schemas.microsoft.com/office/drawing/2014/main" id="{EFF2F811-8690-73BF-5949-0D5289527B42}"/>
              </a:ext>
            </a:extLst>
          </p:cNvPr>
          <p:cNvSpPr txBox="1"/>
          <p:nvPr/>
        </p:nvSpPr>
        <p:spPr>
          <a:xfrm>
            <a:off x="1030986" y="4144630"/>
            <a:ext cx="9966960" cy="954107"/>
          </a:xfrm>
          <a:prstGeom prst="rect">
            <a:avLst/>
          </a:prstGeom>
          <a:noFill/>
        </p:spPr>
        <p:txBody>
          <a:bodyPr wrap="square">
            <a:spAutoFit/>
          </a:bodyPr>
          <a:lstStyle/>
          <a:p>
            <a:r>
              <a:rPr lang="en-US" dirty="0"/>
              <a:t> 3.</a:t>
            </a:r>
            <a:r>
              <a:rPr lang="en-US" sz="2000" b="1" dirty="0">
                <a:solidFill>
                  <a:srgbClr val="92D050"/>
                </a:solidFill>
              </a:rPr>
              <a:t>Delivery &amp; Supply Chain Analysis-Track On-Time Delivery (OTD) </a:t>
            </a:r>
            <a:r>
              <a:rPr lang="en-US" dirty="0"/>
              <a:t>by comparing Customer Required Date (CRD), Available-to-Promise (ATP), and Actual Delivery Date. Identify suppliers and regions with frequent shipping delays. Check if supplier lead times should be included in forecasting.</a:t>
            </a:r>
          </a:p>
        </p:txBody>
      </p:sp>
      <p:sp>
        <p:nvSpPr>
          <p:cNvPr id="12" name="TextBox 11">
            <a:extLst>
              <a:ext uri="{FF2B5EF4-FFF2-40B4-BE49-F238E27FC236}">
                <a16:creationId xmlns:a16="http://schemas.microsoft.com/office/drawing/2014/main" id="{55A1C902-55A5-40CB-D4A5-D13F68A154BA}"/>
              </a:ext>
            </a:extLst>
          </p:cNvPr>
          <p:cNvSpPr txBox="1"/>
          <p:nvPr/>
        </p:nvSpPr>
        <p:spPr>
          <a:xfrm>
            <a:off x="1030986" y="5501315"/>
            <a:ext cx="9966960" cy="954107"/>
          </a:xfrm>
          <a:prstGeom prst="rect">
            <a:avLst/>
          </a:prstGeom>
          <a:noFill/>
        </p:spPr>
        <p:txBody>
          <a:bodyPr wrap="square">
            <a:spAutoFit/>
          </a:bodyPr>
          <a:lstStyle/>
          <a:p>
            <a:r>
              <a:rPr lang="en-US" dirty="0"/>
              <a:t>4. </a:t>
            </a:r>
            <a:r>
              <a:rPr lang="en-US" sz="2000" b="1" dirty="0">
                <a:solidFill>
                  <a:srgbClr val="92D050"/>
                </a:solidFill>
              </a:rPr>
              <a:t>Reporting &amp; Insights-Provide forecast accuracy reports </a:t>
            </a:r>
            <a:r>
              <a:rPr lang="en-US" dirty="0"/>
              <a:t>(error analysis: MAPE, RMSE). Highlight demand trends, delivery delays, and inventory risks. Present results via Excel, Power BI, Tableau, or any preferred format.</a:t>
            </a:r>
          </a:p>
        </p:txBody>
      </p:sp>
    </p:spTree>
    <p:extLst>
      <p:ext uri="{BB962C8B-B14F-4D97-AF65-F5344CB8AC3E}">
        <p14:creationId xmlns:p14="http://schemas.microsoft.com/office/powerpoint/2010/main" val="3667539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C49F1A6-3256-9AE9-763D-E33363251AFE}"/>
            </a:ext>
          </a:extLst>
        </p:cNvPr>
        <p:cNvGrpSpPr/>
        <p:nvPr/>
      </p:nvGrpSpPr>
      <p:grpSpPr>
        <a:xfrm>
          <a:off x="0" y="0"/>
          <a:ext cx="0" cy="0"/>
          <a:chOff x="0" y="0"/>
          <a:chExt cx="0" cy="0"/>
        </a:xfrm>
      </p:grpSpPr>
      <p:grpSp>
        <p:nvGrpSpPr>
          <p:cNvPr id="51" name="Group 50">
            <a:extLst>
              <a:ext uri="{FF2B5EF4-FFF2-40B4-BE49-F238E27FC236}">
                <a16:creationId xmlns:a16="http://schemas.microsoft.com/office/drawing/2014/main" id="{7A0635A2-41B4-3D6C-1E58-7DFE3AFBC7A2}"/>
              </a:ext>
            </a:extLst>
          </p:cNvPr>
          <p:cNvGrpSpPr/>
          <p:nvPr/>
        </p:nvGrpSpPr>
        <p:grpSpPr>
          <a:xfrm>
            <a:off x="298383" y="185949"/>
            <a:ext cx="11577976" cy="6347009"/>
            <a:chOff x="298383" y="185949"/>
            <a:chExt cx="11577976" cy="6347009"/>
          </a:xfrm>
        </p:grpSpPr>
        <p:sp>
          <p:nvSpPr>
            <p:cNvPr id="4" name="Rectangle: Rounded Corners 3">
              <a:extLst>
                <a:ext uri="{FF2B5EF4-FFF2-40B4-BE49-F238E27FC236}">
                  <a16:creationId xmlns:a16="http://schemas.microsoft.com/office/drawing/2014/main" id="{73EC9CFD-26C8-C610-0A71-023EF4291C97}"/>
                </a:ext>
              </a:extLst>
            </p:cNvPr>
            <p:cNvSpPr/>
            <p:nvPr/>
          </p:nvSpPr>
          <p:spPr>
            <a:xfrm>
              <a:off x="442759" y="1665171"/>
              <a:ext cx="3205215" cy="818147"/>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TW" altLang="en-US" dirty="0"/>
                <a:t> </a:t>
              </a:r>
              <a:endParaRPr lang="en-US" dirty="0"/>
            </a:p>
          </p:txBody>
        </p:sp>
        <p:sp>
          <p:nvSpPr>
            <p:cNvPr id="5" name="Rectangle: Rounded Corners 4">
              <a:extLst>
                <a:ext uri="{FF2B5EF4-FFF2-40B4-BE49-F238E27FC236}">
                  <a16:creationId xmlns:a16="http://schemas.microsoft.com/office/drawing/2014/main" id="{BF3B84BF-0114-9946-39FE-1C8184B597D3}"/>
                </a:ext>
              </a:extLst>
            </p:cNvPr>
            <p:cNvSpPr/>
            <p:nvPr/>
          </p:nvSpPr>
          <p:spPr>
            <a:xfrm>
              <a:off x="3917482" y="1665171"/>
              <a:ext cx="7764381" cy="732238"/>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303CEBE6-AFC0-01F2-815F-A37DF05D4465}"/>
                </a:ext>
              </a:extLst>
            </p:cNvPr>
            <p:cNvSpPr/>
            <p:nvPr/>
          </p:nvSpPr>
          <p:spPr>
            <a:xfrm>
              <a:off x="442760" y="2579570"/>
              <a:ext cx="3205214" cy="558266"/>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2C9EBC9-5007-FD71-FC79-EF4202692AD5}"/>
                </a:ext>
              </a:extLst>
            </p:cNvPr>
            <p:cNvSpPr/>
            <p:nvPr/>
          </p:nvSpPr>
          <p:spPr>
            <a:xfrm>
              <a:off x="442760" y="3234088"/>
              <a:ext cx="3205214" cy="558266"/>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54A6DF3F-684C-5137-6069-8B713C8A9604}"/>
                </a:ext>
              </a:extLst>
            </p:cNvPr>
            <p:cNvSpPr/>
            <p:nvPr/>
          </p:nvSpPr>
          <p:spPr>
            <a:xfrm>
              <a:off x="442760" y="3912671"/>
              <a:ext cx="3205214" cy="558266"/>
            </a:xfrm>
            <a:prstGeom prst="roundRect">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927F4FBE-6E96-ACBA-082A-9ECA90B7FD82}"/>
                </a:ext>
              </a:extLst>
            </p:cNvPr>
            <p:cNvSpPr/>
            <p:nvPr/>
          </p:nvSpPr>
          <p:spPr>
            <a:xfrm>
              <a:off x="442760" y="4591254"/>
              <a:ext cx="3205214" cy="558266"/>
            </a:xfrm>
            <a:prstGeom prst="roundRect">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6D805675-2F40-746C-6BA8-0328562D21BB}"/>
                </a:ext>
              </a:extLst>
            </p:cNvPr>
            <p:cNvSpPr/>
            <p:nvPr/>
          </p:nvSpPr>
          <p:spPr>
            <a:xfrm>
              <a:off x="442760" y="5269837"/>
              <a:ext cx="3205214" cy="558266"/>
            </a:xfrm>
            <a:prstGeom prst="round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FE207F5-7DF0-3B0A-FFEC-4384E91FB496}"/>
                </a:ext>
              </a:extLst>
            </p:cNvPr>
            <p:cNvSpPr/>
            <p:nvPr/>
          </p:nvSpPr>
          <p:spPr>
            <a:xfrm>
              <a:off x="442760" y="5948420"/>
              <a:ext cx="3205214" cy="558266"/>
            </a:xfrm>
            <a:prstGeom prst="round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7C111D9-1F01-3501-95E8-0EC38F0E261C}"/>
                </a:ext>
              </a:extLst>
            </p:cNvPr>
            <p:cNvSpPr txBox="1"/>
            <p:nvPr/>
          </p:nvSpPr>
          <p:spPr>
            <a:xfrm>
              <a:off x="577514" y="1757675"/>
              <a:ext cx="2743201" cy="646331"/>
            </a:xfrm>
            <a:prstGeom prst="rect">
              <a:avLst/>
            </a:prstGeom>
            <a:noFill/>
          </p:spPr>
          <p:txBody>
            <a:bodyPr wrap="square">
              <a:spAutoFit/>
            </a:bodyPr>
            <a:lstStyle/>
            <a:p>
              <a:pPr algn="ctr" fontAlgn="b"/>
              <a:r>
                <a:rPr lang="en-US" b="1" i="0" u="none" strike="noStrike" dirty="0">
                  <a:solidFill>
                    <a:schemeClr val="bg1"/>
                  </a:solidFill>
                  <a:latin typeface="Calibri" panose="020F0502020204030204" pitchFamily="34" charset="0"/>
                </a:rPr>
                <a:t>Business Understanding &amp; </a:t>
              </a:r>
            </a:p>
            <a:p>
              <a:pPr algn="ctr" fontAlgn="b"/>
              <a:r>
                <a:rPr lang="en-US" b="1" i="0" u="none" strike="noStrike" dirty="0">
                  <a:solidFill>
                    <a:schemeClr val="bg1"/>
                  </a:solidFill>
                  <a:latin typeface="Calibri" panose="020F0502020204030204" pitchFamily="34" charset="0"/>
                </a:rPr>
                <a:t>Data Exploration</a:t>
              </a:r>
            </a:p>
          </p:txBody>
        </p:sp>
        <p:sp>
          <p:nvSpPr>
            <p:cNvPr id="14" name="Rectangle: Rounded Corners 13">
              <a:extLst>
                <a:ext uri="{FF2B5EF4-FFF2-40B4-BE49-F238E27FC236}">
                  <a16:creationId xmlns:a16="http://schemas.microsoft.com/office/drawing/2014/main" id="{D59AFE97-7202-0A75-D3F3-0563BBA37F97}"/>
                </a:ext>
              </a:extLst>
            </p:cNvPr>
            <p:cNvSpPr/>
            <p:nvPr/>
          </p:nvSpPr>
          <p:spPr>
            <a:xfrm>
              <a:off x="3917482" y="2579570"/>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AFC384F5-A3AE-59F2-38B9-D0B7000108C2}"/>
                </a:ext>
              </a:extLst>
            </p:cNvPr>
            <p:cNvSpPr/>
            <p:nvPr/>
          </p:nvSpPr>
          <p:spPr>
            <a:xfrm>
              <a:off x="3917482" y="3243443"/>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A564F18-0C9D-F5E1-D1F9-AFCC9040E86A}"/>
                </a:ext>
              </a:extLst>
            </p:cNvPr>
            <p:cNvSpPr txBox="1"/>
            <p:nvPr/>
          </p:nvSpPr>
          <p:spPr>
            <a:xfrm>
              <a:off x="5034024" y="1092001"/>
              <a:ext cx="726481" cy="523220"/>
            </a:xfrm>
            <a:prstGeom prst="rect">
              <a:avLst/>
            </a:prstGeom>
            <a:noFill/>
          </p:spPr>
          <p:txBody>
            <a:bodyPr wrap="none" rtlCol="0">
              <a:spAutoFit/>
            </a:bodyPr>
            <a:lstStyle/>
            <a:p>
              <a:r>
                <a:rPr lang="en-US" sz="2800" b="1" dirty="0"/>
                <a:t>FEB</a:t>
              </a:r>
              <a:endParaRPr lang="en-US" b="1" dirty="0"/>
            </a:p>
          </p:txBody>
        </p:sp>
        <p:sp>
          <p:nvSpPr>
            <p:cNvPr id="17" name="TextBox 16">
              <a:extLst>
                <a:ext uri="{FF2B5EF4-FFF2-40B4-BE49-F238E27FC236}">
                  <a16:creationId xmlns:a16="http://schemas.microsoft.com/office/drawing/2014/main" id="{E37A7EAE-E42B-10E4-F81E-7FD315E4D7BE}"/>
                </a:ext>
              </a:extLst>
            </p:cNvPr>
            <p:cNvSpPr txBox="1"/>
            <p:nvPr/>
          </p:nvSpPr>
          <p:spPr>
            <a:xfrm>
              <a:off x="6454032" y="1094718"/>
              <a:ext cx="918841" cy="523220"/>
            </a:xfrm>
            <a:prstGeom prst="rect">
              <a:avLst/>
            </a:prstGeom>
            <a:noFill/>
          </p:spPr>
          <p:txBody>
            <a:bodyPr wrap="none" rtlCol="0">
              <a:spAutoFit/>
            </a:bodyPr>
            <a:lstStyle/>
            <a:p>
              <a:r>
                <a:rPr lang="en-US" sz="2800" b="1" dirty="0"/>
                <a:t>MAR</a:t>
              </a:r>
              <a:endParaRPr lang="en-US" b="1" dirty="0"/>
            </a:p>
          </p:txBody>
        </p:sp>
        <p:sp>
          <p:nvSpPr>
            <p:cNvPr id="18" name="TextBox 17">
              <a:extLst>
                <a:ext uri="{FF2B5EF4-FFF2-40B4-BE49-F238E27FC236}">
                  <a16:creationId xmlns:a16="http://schemas.microsoft.com/office/drawing/2014/main" id="{01CD0283-AF8C-A611-81E0-DB696D466F45}"/>
                </a:ext>
              </a:extLst>
            </p:cNvPr>
            <p:cNvSpPr txBox="1"/>
            <p:nvPr/>
          </p:nvSpPr>
          <p:spPr>
            <a:xfrm>
              <a:off x="8527917" y="1113455"/>
              <a:ext cx="745717" cy="523220"/>
            </a:xfrm>
            <a:prstGeom prst="rect">
              <a:avLst/>
            </a:prstGeom>
            <a:noFill/>
          </p:spPr>
          <p:txBody>
            <a:bodyPr wrap="square" rtlCol="0">
              <a:spAutoFit/>
            </a:bodyPr>
            <a:lstStyle/>
            <a:p>
              <a:r>
                <a:rPr lang="en-US" sz="2800" b="1" dirty="0"/>
                <a:t>APL</a:t>
              </a:r>
              <a:endParaRPr lang="en-US" b="1" dirty="0"/>
            </a:p>
          </p:txBody>
        </p:sp>
        <p:sp>
          <p:nvSpPr>
            <p:cNvPr id="20" name="TextBox 19">
              <a:extLst>
                <a:ext uri="{FF2B5EF4-FFF2-40B4-BE49-F238E27FC236}">
                  <a16:creationId xmlns:a16="http://schemas.microsoft.com/office/drawing/2014/main" id="{55E7A63D-CCB6-793A-B58B-A3483582DEFB}"/>
                </a:ext>
              </a:extLst>
            </p:cNvPr>
            <p:cNvSpPr txBox="1"/>
            <p:nvPr/>
          </p:nvSpPr>
          <p:spPr>
            <a:xfrm>
              <a:off x="3917482" y="1087645"/>
              <a:ext cx="750655" cy="523220"/>
            </a:xfrm>
            <a:prstGeom prst="rect">
              <a:avLst/>
            </a:prstGeom>
            <a:noFill/>
          </p:spPr>
          <p:txBody>
            <a:bodyPr wrap="none" rtlCol="0">
              <a:spAutoFit/>
            </a:bodyPr>
            <a:lstStyle/>
            <a:p>
              <a:r>
                <a:rPr lang="en-US" altLang="zh-TW" sz="2800" b="1" dirty="0"/>
                <a:t>JAN</a:t>
              </a:r>
              <a:endParaRPr lang="en-US" b="1" dirty="0"/>
            </a:p>
          </p:txBody>
        </p:sp>
        <p:sp>
          <p:nvSpPr>
            <p:cNvPr id="21" name="TextBox 20">
              <a:extLst>
                <a:ext uri="{FF2B5EF4-FFF2-40B4-BE49-F238E27FC236}">
                  <a16:creationId xmlns:a16="http://schemas.microsoft.com/office/drawing/2014/main" id="{E5624B81-86AF-658F-39D4-ED5252C16872}"/>
                </a:ext>
              </a:extLst>
            </p:cNvPr>
            <p:cNvSpPr txBox="1"/>
            <p:nvPr/>
          </p:nvSpPr>
          <p:spPr>
            <a:xfrm>
              <a:off x="673765" y="2674037"/>
              <a:ext cx="2743201"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Cleaning &amp; Preprocessing</a:t>
              </a:r>
            </a:p>
          </p:txBody>
        </p:sp>
        <p:sp>
          <p:nvSpPr>
            <p:cNvPr id="22" name="TextBox 21">
              <a:extLst>
                <a:ext uri="{FF2B5EF4-FFF2-40B4-BE49-F238E27FC236}">
                  <a16:creationId xmlns:a16="http://schemas.microsoft.com/office/drawing/2014/main" id="{A99C1075-CB79-5E3B-89C0-955269EC7C18}"/>
                </a:ext>
              </a:extLst>
            </p:cNvPr>
            <p:cNvSpPr txBox="1"/>
            <p:nvPr/>
          </p:nvSpPr>
          <p:spPr>
            <a:xfrm>
              <a:off x="1039527" y="3352620"/>
              <a:ext cx="2743201"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Data Visualization</a:t>
              </a:r>
            </a:p>
          </p:txBody>
        </p:sp>
        <p:sp>
          <p:nvSpPr>
            <p:cNvPr id="23" name="TextBox 22">
              <a:extLst>
                <a:ext uri="{FF2B5EF4-FFF2-40B4-BE49-F238E27FC236}">
                  <a16:creationId xmlns:a16="http://schemas.microsoft.com/office/drawing/2014/main" id="{148C9F36-2F6A-E5C4-755A-4DC8CCB8CB78}"/>
                </a:ext>
              </a:extLst>
            </p:cNvPr>
            <p:cNvSpPr txBox="1"/>
            <p:nvPr/>
          </p:nvSpPr>
          <p:spPr>
            <a:xfrm>
              <a:off x="1106904" y="4012298"/>
              <a:ext cx="2743201"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Building Model</a:t>
              </a:r>
            </a:p>
          </p:txBody>
        </p:sp>
        <p:sp>
          <p:nvSpPr>
            <p:cNvPr id="24" name="TextBox 23">
              <a:extLst>
                <a:ext uri="{FF2B5EF4-FFF2-40B4-BE49-F238E27FC236}">
                  <a16:creationId xmlns:a16="http://schemas.microsoft.com/office/drawing/2014/main" id="{4BA88C04-79B0-5ABB-A4EB-E4EA51DB4A1D}"/>
                </a:ext>
              </a:extLst>
            </p:cNvPr>
            <p:cNvSpPr txBox="1"/>
            <p:nvPr/>
          </p:nvSpPr>
          <p:spPr>
            <a:xfrm>
              <a:off x="577514" y="4702642"/>
              <a:ext cx="3445845"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Evaluate Model Performance</a:t>
              </a:r>
            </a:p>
          </p:txBody>
        </p:sp>
        <p:cxnSp>
          <p:nvCxnSpPr>
            <p:cNvPr id="29" name="Straight Connector 28">
              <a:extLst>
                <a:ext uri="{FF2B5EF4-FFF2-40B4-BE49-F238E27FC236}">
                  <a16:creationId xmlns:a16="http://schemas.microsoft.com/office/drawing/2014/main" id="{D2B77818-A4D8-5591-1257-290B4F45681B}"/>
                </a:ext>
              </a:extLst>
            </p:cNvPr>
            <p:cNvCxnSpPr/>
            <p:nvPr/>
          </p:nvCxnSpPr>
          <p:spPr>
            <a:xfrm>
              <a:off x="298383" y="1033338"/>
              <a:ext cx="11251933" cy="0"/>
            </a:xfrm>
            <a:prstGeom prst="line">
              <a:avLst/>
            </a:prstGeom>
            <a:ln>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CDB26B56-5011-CBCD-9651-E0CA2C9CC335}"/>
                </a:ext>
              </a:extLst>
            </p:cNvPr>
            <p:cNvSpPr txBox="1"/>
            <p:nvPr/>
          </p:nvSpPr>
          <p:spPr>
            <a:xfrm>
              <a:off x="4494793" y="222379"/>
              <a:ext cx="3304879" cy="646331"/>
            </a:xfrm>
            <a:prstGeom prst="rect">
              <a:avLst/>
            </a:prstGeom>
            <a:noFill/>
          </p:spPr>
          <p:txBody>
            <a:bodyPr wrap="none" rtlCol="0">
              <a:spAutoFit/>
            </a:bodyPr>
            <a:lstStyle/>
            <a:p>
              <a:r>
                <a:rPr lang="en-US" sz="3600" b="1" dirty="0"/>
                <a:t>Project Timeline</a:t>
              </a:r>
              <a:endParaRPr lang="en-US" sz="2400" b="1" dirty="0"/>
            </a:p>
          </p:txBody>
        </p:sp>
        <p:sp>
          <p:nvSpPr>
            <p:cNvPr id="31" name="TextBox 30">
              <a:extLst>
                <a:ext uri="{FF2B5EF4-FFF2-40B4-BE49-F238E27FC236}">
                  <a16:creationId xmlns:a16="http://schemas.microsoft.com/office/drawing/2014/main" id="{1E8B4231-E234-6B9D-89D0-05A84584B038}"/>
                </a:ext>
              </a:extLst>
            </p:cNvPr>
            <p:cNvSpPr txBox="1"/>
            <p:nvPr/>
          </p:nvSpPr>
          <p:spPr>
            <a:xfrm>
              <a:off x="10876662" y="185949"/>
              <a:ext cx="999697" cy="338554"/>
            </a:xfrm>
            <a:prstGeom prst="rect">
              <a:avLst/>
            </a:prstGeom>
            <a:noFill/>
          </p:spPr>
          <p:txBody>
            <a:bodyPr wrap="none" rtlCol="0">
              <a:spAutoFit/>
            </a:bodyPr>
            <a:lstStyle/>
            <a:p>
              <a:r>
                <a:rPr lang="en-US" altLang="zh-TW" sz="1600" b="1" dirty="0"/>
                <a:t>TEAM008</a:t>
              </a:r>
              <a:endParaRPr lang="en-US" sz="1100" b="1" dirty="0"/>
            </a:p>
          </p:txBody>
        </p:sp>
        <p:grpSp>
          <p:nvGrpSpPr>
            <p:cNvPr id="41" name="Group 40">
              <a:extLst>
                <a:ext uri="{FF2B5EF4-FFF2-40B4-BE49-F238E27FC236}">
                  <a16:creationId xmlns:a16="http://schemas.microsoft.com/office/drawing/2014/main" id="{00A2CC95-17C9-0A54-957D-5CA83370986B}"/>
                </a:ext>
              </a:extLst>
            </p:cNvPr>
            <p:cNvGrpSpPr/>
            <p:nvPr/>
          </p:nvGrpSpPr>
          <p:grpSpPr>
            <a:xfrm>
              <a:off x="3405230" y="2563780"/>
              <a:ext cx="6097604" cy="567812"/>
              <a:chOff x="3686544" y="2562290"/>
              <a:chExt cx="6097604" cy="567812"/>
            </a:xfrm>
          </p:grpSpPr>
          <p:sp>
            <p:nvSpPr>
              <p:cNvPr id="32" name="Rectangle: Rounded Corners 31">
                <a:extLst>
                  <a:ext uri="{FF2B5EF4-FFF2-40B4-BE49-F238E27FC236}">
                    <a16:creationId xmlns:a16="http://schemas.microsoft.com/office/drawing/2014/main" id="{CAFDC834-9947-D0A5-B942-D4B9AFF6498C}"/>
                  </a:ext>
                </a:extLst>
              </p:cNvPr>
              <p:cNvSpPr/>
              <p:nvPr/>
            </p:nvSpPr>
            <p:spPr>
              <a:xfrm>
                <a:off x="6041819" y="2562290"/>
                <a:ext cx="1387055" cy="567812"/>
              </a:xfrm>
              <a:prstGeom prst="roundRect">
                <a:avLst>
                  <a:gd name="adj" fmla="val 5000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F42BDCCD-AC8A-5F10-C093-48E1F03187A1}"/>
                  </a:ext>
                </a:extLst>
              </p:cNvPr>
              <p:cNvSpPr txBox="1"/>
              <p:nvPr/>
            </p:nvSpPr>
            <p:spPr>
              <a:xfrm>
                <a:off x="3686544" y="2681076"/>
                <a:ext cx="6097604" cy="338554"/>
              </a:xfrm>
              <a:prstGeom prst="rect">
                <a:avLst/>
              </a:prstGeom>
              <a:noFill/>
            </p:spPr>
            <p:txBody>
              <a:bodyPr wrap="square">
                <a:spAutoFit/>
              </a:bodyPr>
              <a:lstStyle/>
              <a:p>
                <a:pPr algn="ctr"/>
                <a:r>
                  <a:rPr lang="en-US" sz="1600" b="1" dirty="0">
                    <a:ln w="0"/>
                    <a:solidFill>
                      <a:schemeClr val="accent6">
                        <a:lumMod val="50000"/>
                      </a:schemeClr>
                    </a:solidFill>
                  </a:rPr>
                  <a:t>15st </a:t>
                </a:r>
                <a:r>
                  <a:rPr lang="en-US" altLang="zh-TW" sz="1600" b="1" dirty="0">
                    <a:ln w="0"/>
                    <a:solidFill>
                      <a:schemeClr val="accent6">
                        <a:lumMod val="50000"/>
                      </a:schemeClr>
                    </a:solidFill>
                  </a:rPr>
                  <a:t>F</a:t>
                </a:r>
                <a:r>
                  <a:rPr lang="en-US" sz="1600" b="1" dirty="0">
                    <a:ln w="0"/>
                    <a:solidFill>
                      <a:schemeClr val="accent6">
                        <a:lumMod val="50000"/>
                      </a:schemeClr>
                    </a:solidFill>
                  </a:rPr>
                  <a:t>eb – 28th Feb</a:t>
                </a:r>
              </a:p>
            </p:txBody>
          </p:sp>
        </p:grpSp>
        <p:sp>
          <p:nvSpPr>
            <p:cNvPr id="37" name="Rectangle: Rounded Corners 36">
              <a:extLst>
                <a:ext uri="{FF2B5EF4-FFF2-40B4-BE49-F238E27FC236}">
                  <a16:creationId xmlns:a16="http://schemas.microsoft.com/office/drawing/2014/main" id="{FA1B1E07-7763-62B1-40A7-1C1872CF6518}"/>
                </a:ext>
              </a:extLst>
            </p:cNvPr>
            <p:cNvSpPr/>
            <p:nvPr/>
          </p:nvSpPr>
          <p:spPr>
            <a:xfrm>
              <a:off x="3917482" y="3912671"/>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A6783398-3EEA-555A-9A32-1D686F871772}"/>
                </a:ext>
              </a:extLst>
            </p:cNvPr>
            <p:cNvSpPr/>
            <p:nvPr/>
          </p:nvSpPr>
          <p:spPr>
            <a:xfrm>
              <a:off x="3917482" y="4608175"/>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85FA813F-5840-4B00-7A91-CF878FA0D7B1}"/>
                </a:ext>
              </a:extLst>
            </p:cNvPr>
            <p:cNvSpPr txBox="1"/>
            <p:nvPr/>
          </p:nvSpPr>
          <p:spPr>
            <a:xfrm>
              <a:off x="858828" y="5392986"/>
              <a:ext cx="2400839"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Insight &amp; Conclusion</a:t>
              </a:r>
            </a:p>
          </p:txBody>
        </p:sp>
        <p:sp>
          <p:nvSpPr>
            <p:cNvPr id="40" name="TextBox 39">
              <a:extLst>
                <a:ext uri="{FF2B5EF4-FFF2-40B4-BE49-F238E27FC236}">
                  <a16:creationId xmlns:a16="http://schemas.microsoft.com/office/drawing/2014/main" id="{60507B36-E57E-A530-EB73-8731E15B725D}"/>
                </a:ext>
              </a:extLst>
            </p:cNvPr>
            <p:cNvSpPr txBox="1"/>
            <p:nvPr/>
          </p:nvSpPr>
          <p:spPr>
            <a:xfrm>
              <a:off x="1100016" y="6059183"/>
              <a:ext cx="2400839" cy="369332"/>
            </a:xfrm>
            <a:prstGeom prst="rect">
              <a:avLst/>
            </a:prstGeom>
            <a:noFill/>
          </p:spPr>
          <p:txBody>
            <a:bodyPr wrap="square">
              <a:spAutoFit/>
            </a:bodyPr>
            <a:lstStyle/>
            <a:p>
              <a:pPr algn="l" fontAlgn="b"/>
              <a:r>
                <a:rPr lang="en-US" b="1" i="0" u="none" strike="noStrike" dirty="0">
                  <a:solidFill>
                    <a:schemeClr val="bg1"/>
                  </a:solidFill>
                  <a:latin typeface="Calibri" panose="020F0502020204030204" pitchFamily="34" charset="0"/>
                </a:rPr>
                <a:t>Generate Report</a:t>
              </a:r>
            </a:p>
          </p:txBody>
        </p:sp>
        <p:sp>
          <p:nvSpPr>
            <p:cNvPr id="42" name="Rectangle: Rounded Corners 41">
              <a:extLst>
                <a:ext uri="{FF2B5EF4-FFF2-40B4-BE49-F238E27FC236}">
                  <a16:creationId xmlns:a16="http://schemas.microsoft.com/office/drawing/2014/main" id="{014D67CB-5EB0-5F8B-0AF4-460E412E31E7}"/>
                </a:ext>
              </a:extLst>
            </p:cNvPr>
            <p:cNvSpPr/>
            <p:nvPr/>
          </p:nvSpPr>
          <p:spPr>
            <a:xfrm>
              <a:off x="3917482" y="3232303"/>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2DF7812C-96D0-9FF8-DC8E-E1CDC5A9C214}"/>
                </a:ext>
              </a:extLst>
            </p:cNvPr>
            <p:cNvGrpSpPr/>
            <p:nvPr/>
          </p:nvGrpSpPr>
          <p:grpSpPr>
            <a:xfrm>
              <a:off x="4182753" y="3222757"/>
              <a:ext cx="6097604" cy="567812"/>
              <a:chOff x="4182753" y="2570024"/>
              <a:chExt cx="6097604" cy="567812"/>
            </a:xfrm>
          </p:grpSpPr>
          <p:sp>
            <p:nvSpPr>
              <p:cNvPr id="44" name="Rectangle: Rounded Corners 43">
                <a:extLst>
                  <a:ext uri="{FF2B5EF4-FFF2-40B4-BE49-F238E27FC236}">
                    <a16:creationId xmlns:a16="http://schemas.microsoft.com/office/drawing/2014/main" id="{76BD9332-C09B-D812-1AB8-E5BC9597BB05}"/>
                  </a:ext>
                </a:extLst>
              </p:cNvPr>
              <p:cNvSpPr/>
              <p:nvPr/>
            </p:nvSpPr>
            <p:spPr>
              <a:xfrm>
                <a:off x="6606792" y="2570024"/>
                <a:ext cx="967488" cy="567812"/>
              </a:xfrm>
              <a:prstGeom prst="roundRect">
                <a:avLst>
                  <a:gd name="adj" fmla="val 5000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928CC918-C1DA-701A-51FB-119D5D51C30E}"/>
                  </a:ext>
                </a:extLst>
              </p:cNvPr>
              <p:cNvSpPr txBox="1"/>
              <p:nvPr/>
            </p:nvSpPr>
            <p:spPr>
              <a:xfrm>
                <a:off x="4182753" y="2684653"/>
                <a:ext cx="6097604" cy="338554"/>
              </a:xfrm>
              <a:prstGeom prst="rect">
                <a:avLst/>
              </a:prstGeom>
              <a:noFill/>
            </p:spPr>
            <p:txBody>
              <a:bodyPr wrap="square">
                <a:spAutoFit/>
              </a:bodyPr>
              <a:lstStyle/>
              <a:p>
                <a:pPr algn="ctr"/>
                <a:r>
                  <a:rPr lang="en-US" sz="1600" b="1" dirty="0">
                    <a:ln w="0"/>
                    <a:solidFill>
                      <a:schemeClr val="accent6">
                        <a:lumMod val="50000"/>
                      </a:schemeClr>
                    </a:solidFill>
                  </a:rPr>
                  <a:t>1st March-7th March</a:t>
                </a:r>
              </a:p>
            </p:txBody>
          </p:sp>
        </p:grpSp>
        <p:sp>
          <p:nvSpPr>
            <p:cNvPr id="2" name="Rectangle: Rounded Corners 1">
              <a:extLst>
                <a:ext uri="{FF2B5EF4-FFF2-40B4-BE49-F238E27FC236}">
                  <a16:creationId xmlns:a16="http://schemas.microsoft.com/office/drawing/2014/main" id="{E3565A6E-42F7-AA41-BEA7-A56728237A60}"/>
                </a:ext>
              </a:extLst>
            </p:cNvPr>
            <p:cNvSpPr/>
            <p:nvPr/>
          </p:nvSpPr>
          <p:spPr>
            <a:xfrm>
              <a:off x="3917482" y="5325531"/>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1B240486-4BC6-A18D-A913-5B7517D7DBB7}"/>
                </a:ext>
              </a:extLst>
            </p:cNvPr>
            <p:cNvSpPr/>
            <p:nvPr/>
          </p:nvSpPr>
          <p:spPr>
            <a:xfrm>
              <a:off x="3917482" y="5974692"/>
              <a:ext cx="7764381" cy="558266"/>
            </a:xfrm>
            <a:prstGeom prst="roundRect">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EE44A146-722D-F6EB-CBD7-156FEDB6836A}"/>
                </a:ext>
              </a:extLst>
            </p:cNvPr>
            <p:cNvSpPr/>
            <p:nvPr/>
          </p:nvSpPr>
          <p:spPr>
            <a:xfrm>
              <a:off x="7295685" y="3915884"/>
              <a:ext cx="1121875" cy="558266"/>
            </a:xfrm>
            <a:prstGeom prst="roundRect">
              <a:avLst>
                <a:gd name="adj" fmla="val 50000"/>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EF7481E-8A7B-6AD6-C188-158183D087BE}"/>
                </a:ext>
              </a:extLst>
            </p:cNvPr>
            <p:cNvSpPr txBox="1"/>
            <p:nvPr/>
          </p:nvSpPr>
          <p:spPr>
            <a:xfrm>
              <a:off x="5482799" y="4014694"/>
              <a:ext cx="5038815" cy="338554"/>
            </a:xfrm>
            <a:prstGeom prst="rect">
              <a:avLst/>
            </a:prstGeom>
            <a:noFill/>
          </p:spPr>
          <p:txBody>
            <a:bodyPr wrap="square">
              <a:spAutoFit/>
            </a:bodyPr>
            <a:lstStyle/>
            <a:p>
              <a:pPr algn="ctr"/>
              <a:r>
                <a:rPr lang="en-US" sz="1600" b="1" dirty="0">
                  <a:ln w="0"/>
                </a:rPr>
                <a:t>8st March-21th March</a:t>
              </a:r>
            </a:p>
          </p:txBody>
        </p:sp>
        <p:sp>
          <p:nvSpPr>
            <p:cNvPr id="28" name="Rectangle: Rounded Corners 27">
              <a:extLst>
                <a:ext uri="{FF2B5EF4-FFF2-40B4-BE49-F238E27FC236}">
                  <a16:creationId xmlns:a16="http://schemas.microsoft.com/office/drawing/2014/main" id="{E9640D43-E456-0D58-CF25-C739CC958F1B}"/>
                </a:ext>
              </a:extLst>
            </p:cNvPr>
            <p:cNvSpPr/>
            <p:nvPr/>
          </p:nvSpPr>
          <p:spPr>
            <a:xfrm>
              <a:off x="8151758" y="4608175"/>
              <a:ext cx="1121876" cy="558266"/>
            </a:xfrm>
            <a:prstGeom prst="roundRect">
              <a:avLst>
                <a:gd name="adj" fmla="val 50000"/>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880E561A-362B-9DB0-5732-8DA9F717E192}"/>
                </a:ext>
              </a:extLst>
            </p:cNvPr>
            <p:cNvSpPr txBox="1"/>
            <p:nvPr/>
          </p:nvSpPr>
          <p:spPr>
            <a:xfrm>
              <a:off x="6337695" y="4702642"/>
              <a:ext cx="5038815" cy="338554"/>
            </a:xfrm>
            <a:prstGeom prst="rect">
              <a:avLst/>
            </a:prstGeom>
            <a:noFill/>
          </p:spPr>
          <p:txBody>
            <a:bodyPr wrap="square">
              <a:spAutoFit/>
            </a:bodyPr>
            <a:lstStyle/>
            <a:p>
              <a:pPr algn="ctr"/>
              <a:r>
                <a:rPr lang="en-US" sz="1600" b="1" dirty="0">
                  <a:ln w="0"/>
                </a:rPr>
                <a:t>22st March-5th April</a:t>
              </a:r>
            </a:p>
          </p:txBody>
        </p:sp>
        <p:sp>
          <p:nvSpPr>
            <p:cNvPr id="47" name="Rectangle: Rounded Corners 46">
              <a:extLst>
                <a:ext uri="{FF2B5EF4-FFF2-40B4-BE49-F238E27FC236}">
                  <a16:creationId xmlns:a16="http://schemas.microsoft.com/office/drawing/2014/main" id="{09589C08-31CF-3D24-8498-CBC70BE4EDC2}"/>
                </a:ext>
              </a:extLst>
            </p:cNvPr>
            <p:cNvSpPr/>
            <p:nvPr/>
          </p:nvSpPr>
          <p:spPr>
            <a:xfrm>
              <a:off x="9078090" y="5328049"/>
              <a:ext cx="1267621" cy="564865"/>
            </a:xfrm>
            <a:prstGeom prst="roundRect">
              <a:avLst>
                <a:gd name="adj" fmla="val 50000"/>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DDB95C14-7675-340A-5618-0AD80F05E2BB}"/>
                </a:ext>
              </a:extLst>
            </p:cNvPr>
            <p:cNvSpPr/>
            <p:nvPr/>
          </p:nvSpPr>
          <p:spPr>
            <a:xfrm>
              <a:off x="10016066" y="5978264"/>
              <a:ext cx="1360443" cy="550804"/>
            </a:xfrm>
            <a:prstGeom prst="roundRect">
              <a:avLst>
                <a:gd name="adj" fmla="val 50000"/>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F5B1568F-6A32-3662-ED34-41545EB98F00}"/>
                </a:ext>
              </a:extLst>
            </p:cNvPr>
            <p:cNvSpPr txBox="1"/>
            <p:nvPr/>
          </p:nvSpPr>
          <p:spPr>
            <a:xfrm>
              <a:off x="8434876" y="5450188"/>
              <a:ext cx="2441786" cy="349184"/>
            </a:xfrm>
            <a:prstGeom prst="rect">
              <a:avLst/>
            </a:prstGeom>
            <a:noFill/>
          </p:spPr>
          <p:txBody>
            <a:bodyPr wrap="square">
              <a:spAutoFit/>
            </a:bodyPr>
            <a:lstStyle/>
            <a:p>
              <a:pPr algn="ctr"/>
              <a:r>
                <a:rPr lang="en-US" sz="1600" b="1" dirty="0">
                  <a:ln w="0"/>
                </a:rPr>
                <a:t>6st April -16th April</a:t>
              </a:r>
            </a:p>
          </p:txBody>
        </p:sp>
        <p:sp>
          <p:nvSpPr>
            <p:cNvPr id="50" name="TextBox 49">
              <a:extLst>
                <a:ext uri="{FF2B5EF4-FFF2-40B4-BE49-F238E27FC236}">
                  <a16:creationId xmlns:a16="http://schemas.microsoft.com/office/drawing/2014/main" id="{20C68C72-47D5-6B7F-8721-3CB9E4D102FF}"/>
                </a:ext>
              </a:extLst>
            </p:cNvPr>
            <p:cNvSpPr txBox="1"/>
            <p:nvPr/>
          </p:nvSpPr>
          <p:spPr>
            <a:xfrm>
              <a:off x="9559386" y="6108638"/>
              <a:ext cx="2154583" cy="338554"/>
            </a:xfrm>
            <a:prstGeom prst="rect">
              <a:avLst/>
            </a:prstGeom>
            <a:noFill/>
          </p:spPr>
          <p:txBody>
            <a:bodyPr wrap="square">
              <a:spAutoFit/>
            </a:bodyPr>
            <a:lstStyle/>
            <a:p>
              <a:pPr algn="ctr"/>
              <a:r>
                <a:rPr lang="en-US" sz="1600" b="1" dirty="0">
                  <a:ln w="0"/>
                </a:rPr>
                <a:t>17st April -25th April</a:t>
              </a:r>
            </a:p>
          </p:txBody>
        </p:sp>
        <p:sp>
          <p:nvSpPr>
            <p:cNvPr id="25" name="Rectangle: Rounded Corners 24">
              <a:extLst>
                <a:ext uri="{FF2B5EF4-FFF2-40B4-BE49-F238E27FC236}">
                  <a16:creationId xmlns:a16="http://schemas.microsoft.com/office/drawing/2014/main" id="{6120F06B-2E21-3CFE-B26B-8F3EE7458EC3}"/>
                </a:ext>
              </a:extLst>
            </p:cNvPr>
            <p:cNvSpPr/>
            <p:nvPr/>
          </p:nvSpPr>
          <p:spPr>
            <a:xfrm>
              <a:off x="4824984" y="1670702"/>
              <a:ext cx="1271016" cy="732238"/>
            </a:xfrm>
            <a:prstGeom prst="roundRect">
              <a:avLst>
                <a:gd name="adj" fmla="val 5000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94B6DCC5-4B8A-AFDE-6220-EE904D75D83D}"/>
                </a:ext>
              </a:extLst>
            </p:cNvPr>
            <p:cNvSpPr txBox="1"/>
            <p:nvPr/>
          </p:nvSpPr>
          <p:spPr>
            <a:xfrm>
              <a:off x="4520501" y="1875183"/>
              <a:ext cx="1924596" cy="338554"/>
            </a:xfrm>
            <a:prstGeom prst="rect">
              <a:avLst/>
            </a:prstGeom>
            <a:noFill/>
          </p:spPr>
          <p:txBody>
            <a:bodyPr wrap="square">
              <a:spAutoFit/>
            </a:bodyPr>
            <a:lstStyle/>
            <a:p>
              <a:pPr algn="ctr"/>
              <a:r>
                <a:rPr lang="en-US" sz="1600" b="1" dirty="0">
                  <a:ln w="0"/>
                  <a:solidFill>
                    <a:schemeClr val="accent6">
                      <a:lumMod val="50000"/>
                    </a:schemeClr>
                  </a:solidFill>
                </a:rPr>
                <a:t>31</a:t>
              </a:r>
              <a:r>
                <a:rPr lang="en-US" sz="1600" b="1" baseline="30000" dirty="0">
                  <a:ln w="0"/>
                  <a:solidFill>
                    <a:schemeClr val="accent6">
                      <a:lumMod val="50000"/>
                    </a:schemeClr>
                  </a:solidFill>
                </a:rPr>
                <a:t>st</a:t>
              </a:r>
              <a:r>
                <a:rPr lang="en-US" sz="1600" b="1" dirty="0">
                  <a:ln w="0"/>
                  <a:solidFill>
                    <a:schemeClr val="accent6">
                      <a:lumMod val="50000"/>
                    </a:schemeClr>
                  </a:solidFill>
                </a:rPr>
                <a:t> Jan-13</a:t>
              </a:r>
              <a:r>
                <a:rPr lang="en-US" sz="1600" b="1" baseline="30000" dirty="0">
                  <a:ln w="0"/>
                  <a:solidFill>
                    <a:schemeClr val="accent6">
                      <a:lumMod val="50000"/>
                    </a:schemeClr>
                  </a:solidFill>
                </a:rPr>
                <a:t>th</a:t>
              </a:r>
              <a:r>
                <a:rPr lang="en-US" sz="1600" b="1" dirty="0">
                  <a:ln w="0"/>
                  <a:solidFill>
                    <a:schemeClr val="accent6">
                      <a:lumMod val="50000"/>
                    </a:schemeClr>
                  </a:solidFill>
                </a:rPr>
                <a:t> Feb</a:t>
              </a:r>
            </a:p>
          </p:txBody>
        </p:sp>
      </p:grpSp>
      <p:cxnSp>
        <p:nvCxnSpPr>
          <p:cNvPr id="53" name="Straight Connector 52">
            <a:extLst>
              <a:ext uri="{FF2B5EF4-FFF2-40B4-BE49-F238E27FC236}">
                <a16:creationId xmlns:a16="http://schemas.microsoft.com/office/drawing/2014/main" id="{721D3F3F-2527-65D1-0230-75B3B66BA0BE}"/>
              </a:ext>
            </a:extLst>
          </p:cNvPr>
          <p:cNvCxnSpPr/>
          <p:nvPr/>
        </p:nvCxnSpPr>
        <p:spPr>
          <a:xfrm>
            <a:off x="5034024" y="1665171"/>
            <a:ext cx="0" cy="48638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350C081-3980-5C8C-EE79-FD15615B00BA}"/>
              </a:ext>
            </a:extLst>
          </p:cNvPr>
          <p:cNvCxnSpPr/>
          <p:nvPr/>
        </p:nvCxnSpPr>
        <p:spPr>
          <a:xfrm>
            <a:off x="6606792" y="1665171"/>
            <a:ext cx="0" cy="48638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A36217-99BB-8FD6-45DD-8C394A95A417}"/>
              </a:ext>
            </a:extLst>
          </p:cNvPr>
          <p:cNvCxnSpPr/>
          <p:nvPr/>
        </p:nvCxnSpPr>
        <p:spPr>
          <a:xfrm>
            <a:off x="8527917" y="1665171"/>
            <a:ext cx="0" cy="48638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790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A5176A00-A070-40F8-E00C-A40D350CC6AF}"/>
              </a:ext>
            </a:extLst>
          </p:cNvPr>
          <p:cNvGrpSpPr/>
          <p:nvPr/>
        </p:nvGrpSpPr>
        <p:grpSpPr>
          <a:xfrm rot="5400000">
            <a:off x="10853247" y="366864"/>
            <a:ext cx="1864868" cy="812637"/>
            <a:chOff x="-365792" y="403571"/>
            <a:chExt cx="1864868" cy="812637"/>
          </a:xfrm>
        </p:grpSpPr>
        <p:sp>
          <p:nvSpPr>
            <p:cNvPr id="4" name="Rectangle 3">
              <a:extLst>
                <a:ext uri="{FF2B5EF4-FFF2-40B4-BE49-F238E27FC236}">
                  <a16:creationId xmlns:a16="http://schemas.microsoft.com/office/drawing/2014/main" id="{F3735FA7-EAF0-8634-7C4B-31E2A25A89E0}"/>
                </a:ext>
              </a:extLst>
            </p:cNvPr>
            <p:cNvSpPr/>
            <p:nvPr/>
          </p:nvSpPr>
          <p:spPr>
            <a:xfrm rot="2716401">
              <a:off x="471156" y="-426185"/>
              <a:ext cx="198163" cy="1857676"/>
            </a:xfrm>
            <a:prstGeom prst="rect">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360EFBA-DD27-4EA9-67C2-7E7370CD1C41}"/>
                </a:ext>
              </a:extLst>
            </p:cNvPr>
            <p:cNvSpPr/>
            <p:nvPr/>
          </p:nvSpPr>
          <p:spPr>
            <a:xfrm rot="2716401">
              <a:off x="453741" y="178066"/>
              <a:ext cx="218609" cy="1857676"/>
            </a:xfrm>
            <a:prstGeom prst="rect">
              <a:avLst/>
            </a:prstGeom>
            <a:solidFill>
              <a:schemeClr val="bg2">
                <a:lumMod val="10000"/>
              </a:schemeClr>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 name="Straight Connector 9">
            <a:extLst>
              <a:ext uri="{FF2B5EF4-FFF2-40B4-BE49-F238E27FC236}">
                <a16:creationId xmlns:a16="http://schemas.microsoft.com/office/drawing/2014/main" id="{5652189F-188A-E1EC-F13E-CEE2C97C21DA}"/>
              </a:ext>
            </a:extLst>
          </p:cNvPr>
          <p:cNvCxnSpPr/>
          <p:nvPr/>
        </p:nvCxnSpPr>
        <p:spPr>
          <a:xfrm>
            <a:off x="1087364" y="3831550"/>
            <a:ext cx="9760017" cy="0"/>
          </a:xfrm>
          <a:prstGeom prst="line">
            <a:avLst/>
          </a:prstGeom>
          <a:ln w="28575"/>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E70C56FC-4FB7-D983-3669-CF3206852A52}"/>
              </a:ext>
            </a:extLst>
          </p:cNvPr>
          <p:cNvSpPr txBox="1"/>
          <p:nvPr/>
        </p:nvSpPr>
        <p:spPr>
          <a:xfrm>
            <a:off x="745668" y="2256802"/>
            <a:ext cx="2401504" cy="1200329"/>
          </a:xfrm>
          <a:prstGeom prst="rect">
            <a:avLst/>
          </a:prstGeom>
          <a:noFill/>
          <a:ln w="28575">
            <a:solidFill>
              <a:srgbClr val="92D050"/>
            </a:solidFill>
            <a:prstDash val="dash"/>
          </a:ln>
        </p:spPr>
        <p:txBody>
          <a:bodyPr wrap="square">
            <a:spAutoFit/>
          </a:bodyPr>
          <a:lstStyle/>
          <a:p>
            <a:pPr algn="ctr"/>
            <a:r>
              <a:rPr lang="en-US" sz="1800" b="1" dirty="0">
                <a:solidFill>
                  <a:srgbClr val="000000"/>
                </a:solidFill>
                <a:effectLst/>
                <a:ea typeface="新細明體" panose="02020500000000000000" pitchFamily="18" charset="-120"/>
              </a:rPr>
              <a:t>Achievements </a:t>
            </a:r>
          </a:p>
          <a:p>
            <a:pPr algn="ctr"/>
            <a:r>
              <a:rPr lang="en-US" sz="1800" b="1" dirty="0">
                <a:solidFill>
                  <a:srgbClr val="000000"/>
                </a:solidFill>
                <a:effectLst/>
                <a:ea typeface="新細明體" panose="02020500000000000000" pitchFamily="18" charset="-120"/>
              </a:rPr>
              <a:t>and </a:t>
            </a:r>
          </a:p>
          <a:p>
            <a:pPr algn="ctr"/>
            <a:r>
              <a:rPr lang="en-US" sz="1800" b="1" dirty="0">
                <a:solidFill>
                  <a:srgbClr val="000000"/>
                </a:solidFill>
                <a:effectLst/>
                <a:ea typeface="新細明體" panose="02020500000000000000" pitchFamily="18" charset="-120"/>
              </a:rPr>
              <a:t>Suggestions </a:t>
            </a:r>
          </a:p>
          <a:p>
            <a:pPr algn="ctr"/>
            <a:r>
              <a:rPr lang="en-US" sz="1800" b="1" dirty="0">
                <a:solidFill>
                  <a:srgbClr val="000000"/>
                </a:solidFill>
                <a:effectLst/>
                <a:ea typeface="新細明體" panose="02020500000000000000" pitchFamily="18" charset="-120"/>
              </a:rPr>
              <a:t>for Improvements</a:t>
            </a:r>
            <a:endParaRPr lang="en-US" b="1" dirty="0"/>
          </a:p>
        </p:txBody>
      </p:sp>
      <p:sp>
        <p:nvSpPr>
          <p:cNvPr id="13" name="TextBox 12">
            <a:extLst>
              <a:ext uri="{FF2B5EF4-FFF2-40B4-BE49-F238E27FC236}">
                <a16:creationId xmlns:a16="http://schemas.microsoft.com/office/drawing/2014/main" id="{EC4E55AD-91B4-51F5-695D-8C18268369BB}"/>
              </a:ext>
            </a:extLst>
          </p:cNvPr>
          <p:cNvSpPr txBox="1"/>
          <p:nvPr/>
        </p:nvSpPr>
        <p:spPr>
          <a:xfrm>
            <a:off x="3594742" y="4336737"/>
            <a:ext cx="2257125" cy="923330"/>
          </a:xfrm>
          <a:prstGeom prst="rect">
            <a:avLst/>
          </a:prstGeom>
          <a:noFill/>
          <a:ln w="28575">
            <a:solidFill>
              <a:srgbClr val="92D050"/>
            </a:solidFill>
            <a:prstDash val="dash"/>
          </a:ln>
        </p:spPr>
        <p:txBody>
          <a:bodyPr wrap="square">
            <a:spAutoFit/>
          </a:bodyPr>
          <a:lstStyle/>
          <a:p>
            <a:pPr algn="ctr"/>
            <a:r>
              <a:rPr lang="en-US" sz="1800" b="1" dirty="0">
                <a:solidFill>
                  <a:srgbClr val="000000"/>
                </a:solidFill>
                <a:effectLst/>
                <a:ea typeface="新細明體" panose="02020500000000000000" pitchFamily="18" charset="-120"/>
              </a:rPr>
              <a:t>Progress Updates, Clarifications</a:t>
            </a:r>
          </a:p>
          <a:p>
            <a:pPr algn="ctr"/>
            <a:r>
              <a:rPr lang="en-US" sz="1800" b="1" dirty="0">
                <a:solidFill>
                  <a:srgbClr val="000000"/>
                </a:solidFill>
                <a:effectLst/>
                <a:ea typeface="新細明體" panose="02020500000000000000" pitchFamily="18" charset="-120"/>
              </a:rPr>
              <a:t>and Feedbacks</a:t>
            </a:r>
            <a:endParaRPr lang="en-US" b="1" dirty="0"/>
          </a:p>
        </p:txBody>
      </p:sp>
      <p:sp>
        <p:nvSpPr>
          <p:cNvPr id="14" name="TextBox 13">
            <a:extLst>
              <a:ext uri="{FF2B5EF4-FFF2-40B4-BE49-F238E27FC236}">
                <a16:creationId xmlns:a16="http://schemas.microsoft.com/office/drawing/2014/main" id="{6163148F-2223-DA96-E1A7-7D99CF6EF2B2}"/>
              </a:ext>
            </a:extLst>
          </p:cNvPr>
          <p:cNvSpPr txBox="1"/>
          <p:nvPr/>
        </p:nvSpPr>
        <p:spPr>
          <a:xfrm>
            <a:off x="6371627" y="2782669"/>
            <a:ext cx="2257125" cy="646331"/>
          </a:xfrm>
          <a:prstGeom prst="rect">
            <a:avLst/>
          </a:prstGeom>
          <a:noFill/>
          <a:ln w="28575">
            <a:solidFill>
              <a:srgbClr val="92D050"/>
            </a:solidFill>
            <a:prstDash val="dash"/>
          </a:ln>
        </p:spPr>
        <p:txBody>
          <a:bodyPr wrap="square">
            <a:spAutoFit/>
          </a:bodyPr>
          <a:lstStyle/>
          <a:p>
            <a:pPr algn="ctr"/>
            <a:r>
              <a:rPr lang="en-US" sz="1800" b="1" dirty="0">
                <a:solidFill>
                  <a:srgbClr val="000000"/>
                </a:solidFill>
                <a:effectLst/>
                <a:ea typeface="新細明體" panose="02020500000000000000" pitchFamily="18" charset="-120"/>
              </a:rPr>
              <a:t>Mid-term </a:t>
            </a:r>
          </a:p>
          <a:p>
            <a:pPr algn="ctr"/>
            <a:r>
              <a:rPr lang="en-US" sz="1800" b="1" dirty="0">
                <a:solidFill>
                  <a:srgbClr val="000000"/>
                </a:solidFill>
                <a:effectLst/>
                <a:ea typeface="新細明體" panose="02020500000000000000" pitchFamily="18" charset="-120"/>
              </a:rPr>
              <a:t>Presentation</a:t>
            </a:r>
          </a:p>
        </p:txBody>
      </p:sp>
      <p:sp>
        <p:nvSpPr>
          <p:cNvPr id="15" name="TextBox 14">
            <a:extLst>
              <a:ext uri="{FF2B5EF4-FFF2-40B4-BE49-F238E27FC236}">
                <a16:creationId xmlns:a16="http://schemas.microsoft.com/office/drawing/2014/main" id="{7E785427-9072-E27E-B9F5-55B003108D76}"/>
              </a:ext>
            </a:extLst>
          </p:cNvPr>
          <p:cNvSpPr txBox="1"/>
          <p:nvPr/>
        </p:nvSpPr>
        <p:spPr>
          <a:xfrm>
            <a:off x="9097366" y="4336737"/>
            <a:ext cx="2257125" cy="369332"/>
          </a:xfrm>
          <a:prstGeom prst="rect">
            <a:avLst/>
          </a:prstGeom>
          <a:noFill/>
          <a:ln w="28575">
            <a:solidFill>
              <a:srgbClr val="92D050"/>
            </a:solidFill>
            <a:prstDash val="dash"/>
          </a:ln>
        </p:spPr>
        <p:txBody>
          <a:bodyPr wrap="square">
            <a:spAutoFit/>
          </a:bodyPr>
          <a:lstStyle/>
          <a:p>
            <a:pPr algn="ctr"/>
            <a:r>
              <a:rPr lang="en-US" sz="1800" b="1" dirty="0">
                <a:solidFill>
                  <a:srgbClr val="000000"/>
                </a:solidFill>
                <a:effectLst/>
                <a:ea typeface="新細明體" panose="02020500000000000000" pitchFamily="18" charset="-120"/>
              </a:rPr>
              <a:t>Final Presentation </a:t>
            </a:r>
            <a:endParaRPr lang="en-US" b="1" dirty="0"/>
          </a:p>
        </p:txBody>
      </p:sp>
      <p:sp>
        <p:nvSpPr>
          <p:cNvPr id="18" name="TextBox 17">
            <a:extLst>
              <a:ext uri="{FF2B5EF4-FFF2-40B4-BE49-F238E27FC236}">
                <a16:creationId xmlns:a16="http://schemas.microsoft.com/office/drawing/2014/main" id="{BC30391C-526F-4C67-667A-33E35814ABF2}"/>
              </a:ext>
            </a:extLst>
          </p:cNvPr>
          <p:cNvSpPr txBox="1"/>
          <p:nvPr/>
        </p:nvSpPr>
        <p:spPr>
          <a:xfrm>
            <a:off x="984181" y="1382452"/>
            <a:ext cx="2062212" cy="646331"/>
          </a:xfrm>
          <a:prstGeom prst="rect">
            <a:avLst/>
          </a:prstGeom>
          <a:noFill/>
        </p:spPr>
        <p:txBody>
          <a:bodyPr wrap="square">
            <a:spAutoFit/>
          </a:bodyPr>
          <a:lstStyle/>
          <a:p>
            <a:r>
              <a:rPr lang="en-US" sz="1800" dirty="0">
                <a:solidFill>
                  <a:srgbClr val="000000"/>
                </a:solidFill>
                <a:effectLst/>
                <a:ea typeface="新細明體" panose="02020500000000000000" pitchFamily="18" charset="-120"/>
              </a:rPr>
              <a:t>Meeting Attendees:</a:t>
            </a:r>
          </a:p>
          <a:p>
            <a:r>
              <a:rPr lang="en-US" sz="1800" b="1" dirty="0">
                <a:solidFill>
                  <a:srgbClr val="000000"/>
                </a:solidFill>
                <a:effectLst/>
                <a:ea typeface="新細明體" panose="02020500000000000000" pitchFamily="18" charset="-120"/>
              </a:rPr>
              <a:t>Prof. Brett Duarte</a:t>
            </a:r>
            <a:endParaRPr lang="en-US" b="1" dirty="0"/>
          </a:p>
        </p:txBody>
      </p:sp>
      <p:sp>
        <p:nvSpPr>
          <p:cNvPr id="19" name="Oval 18">
            <a:extLst>
              <a:ext uri="{FF2B5EF4-FFF2-40B4-BE49-F238E27FC236}">
                <a16:creationId xmlns:a16="http://schemas.microsoft.com/office/drawing/2014/main" id="{832E6683-C0E9-8960-9123-0C424A060BB6}"/>
              </a:ext>
            </a:extLst>
          </p:cNvPr>
          <p:cNvSpPr/>
          <p:nvPr/>
        </p:nvSpPr>
        <p:spPr>
          <a:xfrm>
            <a:off x="1492830" y="3647705"/>
            <a:ext cx="907180" cy="451418"/>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1/21</a:t>
            </a:r>
          </a:p>
        </p:txBody>
      </p:sp>
      <p:sp>
        <p:nvSpPr>
          <p:cNvPr id="20" name="Oval 19">
            <a:extLst>
              <a:ext uri="{FF2B5EF4-FFF2-40B4-BE49-F238E27FC236}">
                <a16:creationId xmlns:a16="http://schemas.microsoft.com/office/drawing/2014/main" id="{74A4E509-A5D6-E84B-7DA0-B9E3CD262CBC}"/>
              </a:ext>
            </a:extLst>
          </p:cNvPr>
          <p:cNvSpPr/>
          <p:nvPr/>
        </p:nvSpPr>
        <p:spPr>
          <a:xfrm>
            <a:off x="4269715" y="3647705"/>
            <a:ext cx="907180" cy="451418"/>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1/31</a:t>
            </a:r>
          </a:p>
        </p:txBody>
      </p:sp>
      <p:sp>
        <p:nvSpPr>
          <p:cNvPr id="21" name="Oval 20">
            <a:extLst>
              <a:ext uri="{FF2B5EF4-FFF2-40B4-BE49-F238E27FC236}">
                <a16:creationId xmlns:a16="http://schemas.microsoft.com/office/drawing/2014/main" id="{9283FAF7-6BA0-B05A-DBA8-F5DC2316F3A3}"/>
              </a:ext>
            </a:extLst>
          </p:cNvPr>
          <p:cNvSpPr/>
          <p:nvPr/>
        </p:nvSpPr>
        <p:spPr>
          <a:xfrm>
            <a:off x="7046600" y="3647705"/>
            <a:ext cx="907180" cy="451418"/>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3/7</a:t>
            </a:r>
          </a:p>
        </p:txBody>
      </p:sp>
      <p:sp>
        <p:nvSpPr>
          <p:cNvPr id="22" name="TextBox 21">
            <a:extLst>
              <a:ext uri="{FF2B5EF4-FFF2-40B4-BE49-F238E27FC236}">
                <a16:creationId xmlns:a16="http://schemas.microsoft.com/office/drawing/2014/main" id="{CA4E9600-8801-A7C7-EC77-0225CB635EAB}"/>
              </a:ext>
            </a:extLst>
          </p:cNvPr>
          <p:cNvSpPr txBox="1"/>
          <p:nvPr/>
        </p:nvSpPr>
        <p:spPr>
          <a:xfrm>
            <a:off x="9306664" y="4917824"/>
            <a:ext cx="2062212" cy="1477328"/>
          </a:xfrm>
          <a:prstGeom prst="rect">
            <a:avLst/>
          </a:prstGeom>
          <a:noFill/>
        </p:spPr>
        <p:txBody>
          <a:bodyPr wrap="square">
            <a:spAutoFit/>
          </a:bodyPr>
          <a:lstStyle/>
          <a:p>
            <a:pPr algn="ctr"/>
            <a:r>
              <a:rPr lang="en-US" sz="1800" dirty="0">
                <a:solidFill>
                  <a:srgbClr val="000000"/>
                </a:solidFill>
                <a:effectLst/>
                <a:ea typeface="新細明體" panose="02020500000000000000" pitchFamily="18" charset="-120"/>
              </a:rPr>
              <a:t>Meeting Attendees:</a:t>
            </a:r>
          </a:p>
          <a:p>
            <a:pPr algn="ctr"/>
            <a:r>
              <a:rPr lang="en-US" sz="1800" b="1" dirty="0">
                <a:solidFill>
                  <a:srgbClr val="000000"/>
                </a:solidFill>
                <a:effectLst/>
                <a:ea typeface="新細明體" panose="02020500000000000000" pitchFamily="18" charset="-120"/>
              </a:rPr>
              <a:t>Margo Kendall,</a:t>
            </a:r>
          </a:p>
          <a:p>
            <a:pPr algn="ctr"/>
            <a:r>
              <a:rPr lang="en-US" sz="1800" b="1" dirty="0">
                <a:solidFill>
                  <a:srgbClr val="000000"/>
                </a:solidFill>
                <a:effectLst/>
                <a:ea typeface="新細明體" panose="02020500000000000000" pitchFamily="18" charset="-120"/>
              </a:rPr>
              <a:t>Jen Chen,</a:t>
            </a:r>
          </a:p>
          <a:p>
            <a:pPr algn="ctr"/>
            <a:r>
              <a:rPr lang="en-US" sz="1800" b="1" dirty="0">
                <a:solidFill>
                  <a:srgbClr val="000000"/>
                </a:solidFill>
                <a:effectLst/>
                <a:ea typeface="新細明體" panose="02020500000000000000" pitchFamily="18" charset="-120"/>
              </a:rPr>
              <a:t>Bill Murray,</a:t>
            </a:r>
          </a:p>
          <a:p>
            <a:pPr algn="ctr"/>
            <a:r>
              <a:rPr lang="en-US" sz="1800" b="1" dirty="0">
                <a:solidFill>
                  <a:srgbClr val="000000"/>
                </a:solidFill>
                <a:effectLst/>
                <a:ea typeface="新細明體" panose="02020500000000000000" pitchFamily="18" charset="-120"/>
              </a:rPr>
              <a:t>Harleen </a:t>
            </a:r>
            <a:r>
              <a:rPr lang="en-US" sz="1800" b="1" dirty="0" err="1">
                <a:solidFill>
                  <a:srgbClr val="000000"/>
                </a:solidFill>
                <a:effectLst/>
                <a:ea typeface="新細明體" panose="02020500000000000000" pitchFamily="18" charset="-120"/>
              </a:rPr>
              <a:t>Rooprai</a:t>
            </a:r>
            <a:endParaRPr lang="en-US" sz="1800" b="1" dirty="0">
              <a:solidFill>
                <a:srgbClr val="000000"/>
              </a:solidFill>
              <a:effectLst/>
              <a:ea typeface="新細明體" panose="02020500000000000000" pitchFamily="18" charset="-120"/>
            </a:endParaRPr>
          </a:p>
        </p:txBody>
      </p:sp>
      <p:sp>
        <p:nvSpPr>
          <p:cNvPr id="23" name="TextBox 22">
            <a:extLst>
              <a:ext uri="{FF2B5EF4-FFF2-40B4-BE49-F238E27FC236}">
                <a16:creationId xmlns:a16="http://schemas.microsoft.com/office/drawing/2014/main" id="{8E16046C-BC5B-42C6-F2E5-26FF5FC1003C}"/>
              </a:ext>
            </a:extLst>
          </p:cNvPr>
          <p:cNvSpPr txBox="1"/>
          <p:nvPr/>
        </p:nvSpPr>
        <p:spPr>
          <a:xfrm>
            <a:off x="6469083" y="1046428"/>
            <a:ext cx="2062212" cy="1477328"/>
          </a:xfrm>
          <a:prstGeom prst="rect">
            <a:avLst/>
          </a:prstGeom>
          <a:noFill/>
        </p:spPr>
        <p:txBody>
          <a:bodyPr wrap="square">
            <a:spAutoFit/>
          </a:bodyPr>
          <a:lstStyle/>
          <a:p>
            <a:pPr algn="ctr"/>
            <a:r>
              <a:rPr lang="en-US" sz="1800" dirty="0">
                <a:solidFill>
                  <a:srgbClr val="000000"/>
                </a:solidFill>
                <a:effectLst/>
                <a:ea typeface="新細明體" panose="02020500000000000000" pitchFamily="18" charset="-120"/>
              </a:rPr>
              <a:t>Meeting Attendees:</a:t>
            </a:r>
          </a:p>
          <a:p>
            <a:pPr algn="ctr"/>
            <a:r>
              <a:rPr lang="en-US" sz="1800" b="1" dirty="0">
                <a:solidFill>
                  <a:srgbClr val="000000"/>
                </a:solidFill>
                <a:effectLst/>
                <a:ea typeface="新細明體" panose="02020500000000000000" pitchFamily="18" charset="-120"/>
              </a:rPr>
              <a:t>Margo Kendall,</a:t>
            </a:r>
          </a:p>
          <a:p>
            <a:pPr algn="ctr"/>
            <a:r>
              <a:rPr lang="en-US" sz="1800" b="1" dirty="0">
                <a:solidFill>
                  <a:srgbClr val="000000"/>
                </a:solidFill>
                <a:effectLst/>
                <a:ea typeface="新細明體" panose="02020500000000000000" pitchFamily="18" charset="-120"/>
              </a:rPr>
              <a:t>Jen Chen,</a:t>
            </a:r>
          </a:p>
          <a:p>
            <a:pPr algn="ctr"/>
            <a:r>
              <a:rPr lang="en-US" sz="1800" b="1" dirty="0">
                <a:solidFill>
                  <a:srgbClr val="000000"/>
                </a:solidFill>
                <a:effectLst/>
                <a:ea typeface="新細明體" panose="02020500000000000000" pitchFamily="18" charset="-120"/>
              </a:rPr>
              <a:t>Bill Murray,</a:t>
            </a:r>
          </a:p>
          <a:p>
            <a:pPr algn="ctr"/>
            <a:r>
              <a:rPr lang="en-US" sz="1800" b="1" dirty="0">
                <a:solidFill>
                  <a:srgbClr val="000000"/>
                </a:solidFill>
                <a:effectLst/>
                <a:ea typeface="新細明體" panose="02020500000000000000" pitchFamily="18" charset="-120"/>
              </a:rPr>
              <a:t>Harleen </a:t>
            </a:r>
            <a:r>
              <a:rPr lang="en-US" sz="1800" b="1" dirty="0" err="1">
                <a:solidFill>
                  <a:srgbClr val="000000"/>
                </a:solidFill>
                <a:effectLst/>
                <a:ea typeface="新細明體" panose="02020500000000000000" pitchFamily="18" charset="-120"/>
              </a:rPr>
              <a:t>Rooprai</a:t>
            </a:r>
            <a:endParaRPr lang="en-US" sz="1800" b="1" dirty="0">
              <a:solidFill>
                <a:srgbClr val="000000"/>
              </a:solidFill>
              <a:effectLst/>
              <a:ea typeface="新細明體" panose="02020500000000000000" pitchFamily="18" charset="-120"/>
            </a:endParaRPr>
          </a:p>
        </p:txBody>
      </p:sp>
      <p:grpSp>
        <p:nvGrpSpPr>
          <p:cNvPr id="27" name="Group 26">
            <a:extLst>
              <a:ext uri="{FF2B5EF4-FFF2-40B4-BE49-F238E27FC236}">
                <a16:creationId xmlns:a16="http://schemas.microsoft.com/office/drawing/2014/main" id="{B7B8465D-5BCB-6439-5910-5EA8C625BB51}"/>
              </a:ext>
            </a:extLst>
          </p:cNvPr>
          <p:cNvGrpSpPr/>
          <p:nvPr/>
        </p:nvGrpSpPr>
        <p:grpSpPr>
          <a:xfrm rot="5400000">
            <a:off x="-479810" y="5595943"/>
            <a:ext cx="1864868" cy="812637"/>
            <a:chOff x="-365792" y="403571"/>
            <a:chExt cx="1864868" cy="812637"/>
          </a:xfrm>
        </p:grpSpPr>
        <p:sp>
          <p:nvSpPr>
            <p:cNvPr id="28" name="Rectangle 27">
              <a:extLst>
                <a:ext uri="{FF2B5EF4-FFF2-40B4-BE49-F238E27FC236}">
                  <a16:creationId xmlns:a16="http://schemas.microsoft.com/office/drawing/2014/main" id="{78A7D286-4091-317C-33DD-AB5734633457}"/>
                </a:ext>
              </a:extLst>
            </p:cNvPr>
            <p:cNvSpPr/>
            <p:nvPr/>
          </p:nvSpPr>
          <p:spPr>
            <a:xfrm rot="2716401">
              <a:off x="471156" y="-426185"/>
              <a:ext cx="198163" cy="1857676"/>
            </a:xfrm>
            <a:prstGeom prst="rect">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1CC8AA5-5374-2F89-8FE7-CDE4863B7269}"/>
                </a:ext>
              </a:extLst>
            </p:cNvPr>
            <p:cNvSpPr/>
            <p:nvPr/>
          </p:nvSpPr>
          <p:spPr>
            <a:xfrm rot="2716401">
              <a:off x="453741" y="178066"/>
              <a:ext cx="218609" cy="1857676"/>
            </a:xfrm>
            <a:prstGeom prst="rect">
              <a:avLst/>
            </a:prstGeom>
            <a:solidFill>
              <a:schemeClr val="bg2">
                <a:lumMod val="10000"/>
              </a:schemeClr>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Oval 29">
            <a:extLst>
              <a:ext uri="{FF2B5EF4-FFF2-40B4-BE49-F238E27FC236}">
                <a16:creationId xmlns:a16="http://schemas.microsoft.com/office/drawing/2014/main" id="{7F7AB297-F678-1E94-B6E0-54164CAC7452}"/>
              </a:ext>
            </a:extLst>
          </p:cNvPr>
          <p:cNvSpPr/>
          <p:nvPr/>
        </p:nvSpPr>
        <p:spPr>
          <a:xfrm>
            <a:off x="9369895" y="3549176"/>
            <a:ext cx="1734741" cy="575806"/>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4th Week of April</a:t>
            </a:r>
          </a:p>
        </p:txBody>
      </p:sp>
      <p:sp>
        <p:nvSpPr>
          <p:cNvPr id="32" name="TextBox 31">
            <a:extLst>
              <a:ext uri="{FF2B5EF4-FFF2-40B4-BE49-F238E27FC236}">
                <a16:creationId xmlns:a16="http://schemas.microsoft.com/office/drawing/2014/main" id="{C462317C-A750-98F4-2A59-A1D7B33990E8}"/>
              </a:ext>
            </a:extLst>
          </p:cNvPr>
          <p:cNvSpPr txBox="1"/>
          <p:nvPr/>
        </p:nvSpPr>
        <p:spPr>
          <a:xfrm>
            <a:off x="3767190" y="5441565"/>
            <a:ext cx="2062212" cy="923330"/>
          </a:xfrm>
          <a:prstGeom prst="rect">
            <a:avLst/>
          </a:prstGeom>
          <a:noFill/>
        </p:spPr>
        <p:txBody>
          <a:bodyPr wrap="square">
            <a:spAutoFit/>
          </a:bodyPr>
          <a:lstStyle/>
          <a:p>
            <a:pPr algn="ctr"/>
            <a:r>
              <a:rPr lang="en-US" sz="1800" dirty="0">
                <a:solidFill>
                  <a:srgbClr val="000000"/>
                </a:solidFill>
                <a:effectLst/>
                <a:ea typeface="新細明體" panose="02020500000000000000" pitchFamily="18" charset="-120"/>
              </a:rPr>
              <a:t>Meeting Attendees:</a:t>
            </a:r>
          </a:p>
          <a:p>
            <a:pPr algn="ctr"/>
            <a:r>
              <a:rPr lang="en-US" sz="1800" b="1" dirty="0">
                <a:solidFill>
                  <a:srgbClr val="000000"/>
                </a:solidFill>
                <a:effectLst/>
                <a:ea typeface="新細明體" panose="02020500000000000000" pitchFamily="18" charset="-120"/>
              </a:rPr>
              <a:t>Harleen </a:t>
            </a:r>
            <a:r>
              <a:rPr lang="en-US" sz="1800" b="1" dirty="0" err="1">
                <a:solidFill>
                  <a:srgbClr val="000000"/>
                </a:solidFill>
                <a:effectLst/>
                <a:ea typeface="新細明體" panose="02020500000000000000" pitchFamily="18" charset="-120"/>
              </a:rPr>
              <a:t>Rooprai</a:t>
            </a:r>
            <a:endParaRPr lang="en-US" sz="1800" b="1" dirty="0">
              <a:solidFill>
                <a:srgbClr val="000000"/>
              </a:solidFill>
              <a:effectLst/>
              <a:ea typeface="新細明體" panose="02020500000000000000" pitchFamily="18" charset="-120"/>
            </a:endParaRPr>
          </a:p>
          <a:p>
            <a:pPr algn="ctr"/>
            <a:r>
              <a:rPr lang="en-US" sz="1800" b="1" dirty="0">
                <a:solidFill>
                  <a:srgbClr val="000000"/>
                </a:solidFill>
                <a:effectLst/>
                <a:ea typeface="新細明體" panose="02020500000000000000" pitchFamily="18" charset="-120"/>
              </a:rPr>
              <a:t>Jennifer Chen</a:t>
            </a:r>
          </a:p>
        </p:txBody>
      </p:sp>
      <p:sp>
        <p:nvSpPr>
          <p:cNvPr id="34" name="TextBox 33">
            <a:extLst>
              <a:ext uri="{FF2B5EF4-FFF2-40B4-BE49-F238E27FC236}">
                <a16:creationId xmlns:a16="http://schemas.microsoft.com/office/drawing/2014/main" id="{6C34A452-5BF5-D354-C72F-9A7BD3091E5D}"/>
              </a:ext>
            </a:extLst>
          </p:cNvPr>
          <p:cNvSpPr txBox="1"/>
          <p:nvPr/>
        </p:nvSpPr>
        <p:spPr>
          <a:xfrm>
            <a:off x="601358" y="396347"/>
            <a:ext cx="4890070" cy="523220"/>
          </a:xfrm>
          <a:prstGeom prst="rect">
            <a:avLst/>
          </a:prstGeom>
          <a:noFill/>
        </p:spPr>
        <p:txBody>
          <a:bodyPr wrap="square">
            <a:spAutoFit/>
          </a:bodyPr>
          <a:lstStyle/>
          <a:p>
            <a:r>
              <a:rPr lang="en-US" sz="2800" b="1" dirty="0">
                <a:solidFill>
                  <a:srgbClr val="000000"/>
                </a:solidFill>
                <a:effectLst/>
                <a:ea typeface="新細明體" panose="02020500000000000000" pitchFamily="18" charset="-120"/>
              </a:rPr>
              <a:t>Project Stakeholder Meetings </a:t>
            </a:r>
            <a:endParaRPr lang="en-US" sz="2800" b="1" dirty="0"/>
          </a:p>
        </p:txBody>
      </p:sp>
    </p:spTree>
    <p:extLst>
      <p:ext uri="{BB962C8B-B14F-4D97-AF65-F5344CB8AC3E}">
        <p14:creationId xmlns:p14="http://schemas.microsoft.com/office/powerpoint/2010/main" val="764799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442DD-F7EB-2B4E-7FEF-51B5E9445C2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228505C-E5AC-DA34-F7D6-AC54D6931FEA}"/>
              </a:ext>
            </a:extLst>
          </p:cNvPr>
          <p:cNvSpPr txBox="1"/>
          <p:nvPr/>
        </p:nvSpPr>
        <p:spPr>
          <a:xfrm>
            <a:off x="4859694" y="339012"/>
            <a:ext cx="2878074" cy="707886"/>
          </a:xfrm>
          <a:prstGeom prst="rect">
            <a:avLst/>
          </a:prstGeom>
          <a:noFill/>
        </p:spPr>
        <p:txBody>
          <a:bodyPr wrap="square">
            <a:spAutoFit/>
          </a:bodyPr>
          <a:lstStyle/>
          <a:p>
            <a:r>
              <a:rPr lang="en-US" sz="4000" b="1" spc="123" dirty="0">
                <a:solidFill>
                  <a:srgbClr val="2A2E3A"/>
                </a:solidFill>
                <a:ea typeface="Montserrat Classic Bold"/>
                <a:cs typeface="Montserrat Classic Bold"/>
                <a:sym typeface="Montserrat Classic Bold"/>
              </a:rPr>
              <a:t>Our Team</a:t>
            </a:r>
          </a:p>
        </p:txBody>
      </p:sp>
      <p:cxnSp>
        <p:nvCxnSpPr>
          <p:cNvPr id="9" name="Straight Connector 8">
            <a:extLst>
              <a:ext uri="{FF2B5EF4-FFF2-40B4-BE49-F238E27FC236}">
                <a16:creationId xmlns:a16="http://schemas.microsoft.com/office/drawing/2014/main" id="{6E6BBB57-6272-4BED-FB54-7F52397E5D1A}"/>
              </a:ext>
            </a:extLst>
          </p:cNvPr>
          <p:cNvCxnSpPr>
            <a:cxnSpLocks/>
          </p:cNvCxnSpPr>
          <p:nvPr/>
        </p:nvCxnSpPr>
        <p:spPr>
          <a:xfrm>
            <a:off x="449861" y="6420674"/>
            <a:ext cx="1074420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356025B-90E3-ABA9-A331-6FC4BB490745}"/>
              </a:ext>
            </a:extLst>
          </p:cNvPr>
          <p:cNvCxnSpPr>
            <a:cxnSpLocks/>
          </p:cNvCxnSpPr>
          <p:nvPr/>
        </p:nvCxnSpPr>
        <p:spPr>
          <a:xfrm>
            <a:off x="0" y="288264"/>
            <a:ext cx="3821229"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0E0D0CD3-FFDD-DE2C-72FC-3DA5739A80FC}"/>
              </a:ext>
            </a:extLst>
          </p:cNvPr>
          <p:cNvGrpSpPr/>
          <p:nvPr/>
        </p:nvGrpSpPr>
        <p:grpSpPr>
          <a:xfrm>
            <a:off x="7415917" y="2529410"/>
            <a:ext cx="1855055" cy="3314725"/>
            <a:chOff x="7570190" y="2351562"/>
            <a:chExt cx="1855055" cy="3314725"/>
          </a:xfrm>
        </p:grpSpPr>
        <p:grpSp>
          <p:nvGrpSpPr>
            <p:cNvPr id="25" name="Group 24">
              <a:extLst>
                <a:ext uri="{FF2B5EF4-FFF2-40B4-BE49-F238E27FC236}">
                  <a16:creationId xmlns:a16="http://schemas.microsoft.com/office/drawing/2014/main" id="{1C4FFFDC-3855-D355-7BBA-2AFA564BF3DE}"/>
                </a:ext>
              </a:extLst>
            </p:cNvPr>
            <p:cNvGrpSpPr/>
            <p:nvPr/>
          </p:nvGrpSpPr>
          <p:grpSpPr>
            <a:xfrm>
              <a:off x="7625537" y="3048754"/>
              <a:ext cx="1723483" cy="2617533"/>
              <a:chOff x="654034" y="2218227"/>
              <a:chExt cx="1723483" cy="2617533"/>
            </a:xfrm>
          </p:grpSpPr>
          <p:sp>
            <p:nvSpPr>
              <p:cNvPr id="27" name="Rectangle: Rounded Corners 26">
                <a:extLst>
                  <a:ext uri="{FF2B5EF4-FFF2-40B4-BE49-F238E27FC236}">
                    <a16:creationId xmlns:a16="http://schemas.microsoft.com/office/drawing/2014/main" id="{94056B5B-0B3E-8A3F-AE1F-9DF8E8A20C74}"/>
                  </a:ext>
                </a:extLst>
              </p:cNvPr>
              <p:cNvSpPr/>
              <p:nvPr/>
            </p:nvSpPr>
            <p:spPr>
              <a:xfrm>
                <a:off x="654034" y="2218227"/>
                <a:ext cx="1723483" cy="2617533"/>
              </a:xfrm>
              <a:prstGeom prst="roundRect">
                <a:avLst/>
              </a:prstGeom>
              <a:solidFill>
                <a:srgbClr val="FFFFF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6F22FBC9-97CB-1314-D441-8CFBB1F65EC1}"/>
                  </a:ext>
                </a:extLst>
              </p:cNvPr>
              <p:cNvSpPr txBox="1"/>
              <p:nvPr/>
            </p:nvSpPr>
            <p:spPr>
              <a:xfrm>
                <a:off x="679948" y="3451861"/>
                <a:ext cx="1696310" cy="1138773"/>
              </a:xfrm>
              <a:prstGeom prst="rect">
                <a:avLst/>
              </a:prstGeom>
              <a:noFill/>
            </p:spPr>
            <p:txBody>
              <a:bodyPr wrap="square">
                <a:spAutoFit/>
              </a:bodyPr>
              <a:lstStyle/>
              <a:p>
                <a:pPr algn="ctr">
                  <a:tabLst>
                    <a:tab pos="228600" algn="l"/>
                    <a:tab pos="457200" algn="l"/>
                    <a:tab pos="685800" algn="l"/>
                    <a:tab pos="914400" algn="l"/>
                    <a:tab pos="1143000" algn="l"/>
                    <a:tab pos="1371600" algn="l"/>
                    <a:tab pos="1600200" algn="l"/>
                    <a:tab pos="1828800" algn="l"/>
                    <a:tab pos="457200" algn="l"/>
                  </a:tabLst>
                </a:pPr>
                <a:r>
                  <a:rPr lang="en-US" sz="2000" b="1" dirty="0">
                    <a:effectLst/>
                    <a:ea typeface="新細明體" panose="02020500000000000000" pitchFamily="18" charset="-120"/>
                    <a:cs typeface="Times New Roman" panose="02020603050405020304" pitchFamily="18" charset="0"/>
                  </a:rPr>
                  <a:t>Rasika </a:t>
                </a:r>
                <a:r>
                  <a:rPr lang="en-US" sz="2000" b="1" dirty="0" err="1">
                    <a:effectLst/>
                    <a:ea typeface="新細明體" panose="02020500000000000000" pitchFamily="18" charset="-120"/>
                    <a:cs typeface="Times New Roman" panose="02020603050405020304" pitchFamily="18" charset="0"/>
                  </a:rPr>
                  <a:t>Teli</a:t>
                </a:r>
                <a:endParaRPr lang="en-US" sz="2000" b="1" dirty="0">
                  <a:effectLst/>
                  <a:ea typeface="新細明體" panose="02020500000000000000" pitchFamily="18" charset="-120"/>
                  <a:cs typeface="Times New Roman" panose="02020603050405020304" pitchFamily="18" charset="0"/>
                </a:endParaRPr>
              </a:p>
              <a:p>
                <a:pPr algn="ctr">
                  <a:tabLst>
                    <a:tab pos="228600" algn="l"/>
                    <a:tab pos="457200" algn="l"/>
                    <a:tab pos="685800" algn="l"/>
                    <a:tab pos="914400" algn="l"/>
                    <a:tab pos="1143000" algn="l"/>
                    <a:tab pos="1371600" algn="l"/>
                    <a:tab pos="1600200" algn="l"/>
                    <a:tab pos="1828800" algn="l"/>
                    <a:tab pos="457200" algn="l"/>
                  </a:tabLst>
                </a:pPr>
                <a:endParaRPr lang="en-US" sz="2000" b="1" u="sng" dirty="0">
                  <a:solidFill>
                    <a:srgbClr val="222222"/>
                  </a:solidFill>
                  <a:ea typeface="Roboto" panose="02000000000000000000" pitchFamily="2" charset="0"/>
                  <a:cs typeface="Roboto" panose="02000000000000000000" pitchFamily="2" charset="0"/>
                  <a:hlinkClick r:id="rId2"/>
                </a:endParaRPr>
              </a:p>
              <a:p>
                <a:pPr algn="ctr">
                  <a:tabLst>
                    <a:tab pos="228600" algn="l"/>
                    <a:tab pos="457200" algn="l"/>
                    <a:tab pos="685800" algn="l"/>
                    <a:tab pos="914400" algn="l"/>
                    <a:tab pos="1143000" algn="l"/>
                    <a:tab pos="1371600" algn="l"/>
                    <a:tab pos="1600200" algn="l"/>
                    <a:tab pos="1828800" algn="l"/>
                    <a:tab pos="457200" algn="l"/>
                  </a:tabLst>
                </a:pPr>
                <a:r>
                  <a:rPr lang="en-US" sz="1400" u="sng" dirty="0">
                    <a:effectLst/>
                    <a:ea typeface="新細明體" panose="02020500000000000000" pitchFamily="18" charset="-120"/>
                    <a:cs typeface="Times New Roman" panose="02020603050405020304" pitchFamily="18" charset="0"/>
                  </a:rPr>
                  <a:t>rteli1@asu.edu</a:t>
                </a:r>
                <a:r>
                  <a:rPr lang="en-US" sz="1400" dirty="0">
                    <a:effectLst/>
                    <a:ea typeface="新細明體" panose="02020500000000000000" pitchFamily="18" charset="-120"/>
                    <a:cs typeface="Times New Roman" panose="02020603050405020304" pitchFamily="18" charset="0"/>
                  </a:rPr>
                  <a:t>, +1(623)281-5722</a:t>
                </a:r>
                <a:endParaRPr lang="en-US" sz="2400" b="1" dirty="0">
                  <a:effectLst/>
                  <a:ea typeface="Roboto" panose="02000000000000000000" pitchFamily="2" charset="0"/>
                  <a:cs typeface="Roboto" panose="02000000000000000000" pitchFamily="2" charset="0"/>
                </a:endParaRPr>
              </a:p>
            </p:txBody>
          </p:sp>
        </p:grpSp>
        <p:pic>
          <p:nvPicPr>
            <p:cNvPr id="4" name="Picture 3">
              <a:extLst>
                <a:ext uri="{FF2B5EF4-FFF2-40B4-BE49-F238E27FC236}">
                  <a16:creationId xmlns:a16="http://schemas.microsoft.com/office/drawing/2014/main" id="{3FE8E3ED-7C41-8F04-A25A-8F0D2CCAF27C}"/>
                </a:ext>
              </a:extLst>
            </p:cNvPr>
            <p:cNvPicPr>
              <a:picLocks noChangeAspect="1"/>
            </p:cNvPicPr>
            <p:nvPr/>
          </p:nvPicPr>
          <p:blipFill>
            <a:blip r:embed="rId3">
              <a:extLst>
                <a:ext uri="{28A0092B-C50C-407E-A947-70E740481C1C}">
                  <a14:useLocalDpi xmlns:a14="http://schemas.microsoft.com/office/drawing/2010/main" val="0"/>
                </a:ext>
              </a:extLst>
            </a:blip>
            <a:srcRect l="3437" r="1488" b="15848"/>
            <a:stretch>
              <a:fillRect/>
            </a:stretch>
          </p:blipFill>
          <p:spPr>
            <a:xfrm>
              <a:off x="7570190" y="2351562"/>
              <a:ext cx="1855055" cy="1855055"/>
            </a:xfrm>
            <a:custGeom>
              <a:avLst/>
              <a:gdLst>
                <a:gd name="connsiteX0" fmla="*/ 790889 w 1581778"/>
                <a:gd name="connsiteY0" fmla="*/ 0 h 1581778"/>
                <a:gd name="connsiteX1" fmla="*/ 1581778 w 1581778"/>
                <a:gd name="connsiteY1" fmla="*/ 790889 h 1581778"/>
                <a:gd name="connsiteX2" fmla="*/ 790889 w 1581778"/>
                <a:gd name="connsiteY2" fmla="*/ 1581778 h 1581778"/>
                <a:gd name="connsiteX3" fmla="*/ 0 w 1581778"/>
                <a:gd name="connsiteY3" fmla="*/ 790889 h 1581778"/>
                <a:gd name="connsiteX4" fmla="*/ 790889 w 1581778"/>
                <a:gd name="connsiteY4" fmla="*/ 0 h 15817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1778" h="1581778">
                  <a:moveTo>
                    <a:pt x="790889" y="0"/>
                  </a:moveTo>
                  <a:cubicBezTo>
                    <a:pt x="1227685" y="0"/>
                    <a:pt x="1581778" y="354093"/>
                    <a:pt x="1581778" y="790889"/>
                  </a:cubicBezTo>
                  <a:cubicBezTo>
                    <a:pt x="1581778" y="1227685"/>
                    <a:pt x="1227685" y="1581778"/>
                    <a:pt x="790889" y="1581778"/>
                  </a:cubicBezTo>
                  <a:cubicBezTo>
                    <a:pt x="354093" y="1581778"/>
                    <a:pt x="0" y="1227685"/>
                    <a:pt x="0" y="790889"/>
                  </a:cubicBezTo>
                  <a:cubicBezTo>
                    <a:pt x="0" y="354093"/>
                    <a:pt x="354093" y="0"/>
                    <a:pt x="790889" y="0"/>
                  </a:cubicBezTo>
                  <a:close/>
                </a:path>
              </a:pathLst>
            </a:custGeom>
          </p:spPr>
        </p:pic>
      </p:grpSp>
      <p:grpSp>
        <p:nvGrpSpPr>
          <p:cNvPr id="35" name="Group 34">
            <a:extLst>
              <a:ext uri="{FF2B5EF4-FFF2-40B4-BE49-F238E27FC236}">
                <a16:creationId xmlns:a16="http://schemas.microsoft.com/office/drawing/2014/main" id="{812D8E69-96F9-2E5A-9047-27AED8D6E9EE}"/>
              </a:ext>
            </a:extLst>
          </p:cNvPr>
          <p:cNvGrpSpPr/>
          <p:nvPr/>
        </p:nvGrpSpPr>
        <p:grpSpPr>
          <a:xfrm>
            <a:off x="9499511" y="1413380"/>
            <a:ext cx="2025285" cy="3413644"/>
            <a:chOff x="9679716" y="1541916"/>
            <a:chExt cx="2025285" cy="3413644"/>
          </a:xfrm>
        </p:grpSpPr>
        <p:sp>
          <p:nvSpPr>
            <p:cNvPr id="31" name="Rectangle: Rounded Corners 30">
              <a:extLst>
                <a:ext uri="{FF2B5EF4-FFF2-40B4-BE49-F238E27FC236}">
                  <a16:creationId xmlns:a16="http://schemas.microsoft.com/office/drawing/2014/main" id="{18527D36-7594-05BC-795D-E893979D227B}"/>
                </a:ext>
              </a:extLst>
            </p:cNvPr>
            <p:cNvSpPr/>
            <p:nvPr/>
          </p:nvSpPr>
          <p:spPr>
            <a:xfrm>
              <a:off x="9853135" y="2338027"/>
              <a:ext cx="1723483" cy="2617533"/>
            </a:xfrm>
            <a:prstGeom prst="roundRect">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1DCF7750-8902-C176-981F-98231ADA7D81}"/>
                </a:ext>
              </a:extLst>
            </p:cNvPr>
            <p:cNvSpPr txBox="1"/>
            <p:nvPr/>
          </p:nvSpPr>
          <p:spPr>
            <a:xfrm>
              <a:off x="9825026" y="3600211"/>
              <a:ext cx="1837162" cy="1046440"/>
            </a:xfrm>
            <a:prstGeom prst="rect">
              <a:avLst/>
            </a:prstGeom>
            <a:noFill/>
          </p:spPr>
          <p:txBody>
            <a:bodyPr wrap="square">
              <a:spAutoFit/>
            </a:bodyPr>
            <a:lstStyle/>
            <a:p>
              <a:pPr algn="ctr">
                <a:tabLst>
                  <a:tab pos="228600" algn="l"/>
                  <a:tab pos="457200" algn="l"/>
                  <a:tab pos="685800" algn="l"/>
                  <a:tab pos="914400" algn="l"/>
                  <a:tab pos="1143000" algn="l"/>
                  <a:tab pos="1371600" algn="l"/>
                  <a:tab pos="1600200" algn="l"/>
                  <a:tab pos="1828800" algn="l"/>
                  <a:tab pos="457200" algn="l"/>
                </a:tabLst>
              </a:pPr>
              <a:r>
                <a:rPr lang="en-US" sz="2000" b="1" dirty="0">
                  <a:solidFill>
                    <a:srgbClr val="222222"/>
                  </a:solidFill>
                  <a:effectLst/>
                  <a:ea typeface="Roboto" panose="02000000000000000000" pitchFamily="2" charset="0"/>
                  <a:cs typeface="Roboto" panose="02000000000000000000" pitchFamily="2" charset="0"/>
                </a:rPr>
                <a:t>Harsh </a:t>
              </a:r>
              <a:r>
                <a:rPr lang="en-US" sz="2000" b="1" dirty="0" err="1">
                  <a:solidFill>
                    <a:srgbClr val="222222"/>
                  </a:solidFill>
                  <a:effectLst/>
                  <a:ea typeface="Roboto" panose="02000000000000000000" pitchFamily="2" charset="0"/>
                  <a:cs typeface="Roboto" panose="02000000000000000000" pitchFamily="2" charset="0"/>
                </a:rPr>
                <a:t>Kevadiya</a:t>
              </a:r>
              <a:endParaRPr lang="en-US" sz="2000" b="1" dirty="0">
                <a:solidFill>
                  <a:srgbClr val="222222"/>
                </a:solidFill>
                <a:effectLst/>
                <a:ea typeface="Roboto" panose="02000000000000000000" pitchFamily="2" charset="0"/>
                <a:cs typeface="Roboto" panose="02000000000000000000" pitchFamily="2" charset="0"/>
              </a:endParaRPr>
            </a:p>
            <a:p>
              <a:pPr algn="ctr">
                <a:tabLst>
                  <a:tab pos="228600" algn="l"/>
                  <a:tab pos="457200" algn="l"/>
                  <a:tab pos="685800" algn="l"/>
                  <a:tab pos="914400" algn="l"/>
                  <a:tab pos="1143000" algn="l"/>
                  <a:tab pos="1371600" algn="l"/>
                  <a:tab pos="1600200" algn="l"/>
                  <a:tab pos="1828800" algn="l"/>
                  <a:tab pos="457200" algn="l"/>
                </a:tabLst>
              </a:pPr>
              <a:endParaRPr lang="en-US" sz="1400" b="1" u="sng" dirty="0">
                <a:solidFill>
                  <a:srgbClr val="0563C1"/>
                </a:solidFill>
                <a:latin typeface="Roboto" panose="02000000000000000000" pitchFamily="2" charset="0"/>
                <a:ea typeface="Roboto" panose="02000000000000000000" pitchFamily="2" charset="0"/>
                <a:cs typeface="Roboto" panose="02000000000000000000" pitchFamily="2" charset="0"/>
                <a:hlinkClick r:id="rId2">
                  <a:extLst>
                    <a:ext uri="{A12FA001-AC4F-418D-AE19-62706E023703}">
                      <ahyp:hlinkClr xmlns:ahyp="http://schemas.microsoft.com/office/drawing/2018/hyperlinkcolor" val="tx"/>
                    </a:ext>
                  </a:extLst>
                </a:hlinkClick>
              </a:endParaRPr>
            </a:p>
            <a:p>
              <a:pPr algn="ctr">
                <a:tabLst>
                  <a:tab pos="228600" algn="l"/>
                  <a:tab pos="457200" algn="l"/>
                  <a:tab pos="685800" algn="l"/>
                  <a:tab pos="914400" algn="l"/>
                  <a:tab pos="1143000" algn="l"/>
                  <a:tab pos="1371600" algn="l"/>
                  <a:tab pos="1600200" algn="l"/>
                  <a:tab pos="1828800" algn="l"/>
                  <a:tab pos="457200" algn="l"/>
                </a:tabLst>
              </a:pPr>
              <a:r>
                <a:rPr lang="en-US" sz="1400" u="sng" dirty="0">
                  <a:effectLst/>
                  <a:latin typeface="Roboto" panose="02000000000000000000" pitchFamily="2" charset="0"/>
                  <a:ea typeface="新細明體" panose="02020500000000000000" pitchFamily="18" charset="-120"/>
                  <a:cs typeface="Times New Roman" panose="02020603050405020304" pitchFamily="18" charset="0"/>
                </a:rPr>
                <a:t>hkevadi2@asu.edu </a:t>
              </a:r>
              <a:r>
                <a:rPr lang="en-US" sz="1400" dirty="0">
                  <a:effectLst/>
                  <a:latin typeface="Roboto" panose="02000000000000000000" pitchFamily="2" charset="0"/>
                  <a:ea typeface="新細明體" panose="02020500000000000000" pitchFamily="18" charset="-120"/>
                  <a:cs typeface="Times New Roman" panose="02020603050405020304" pitchFamily="18" charset="0"/>
                </a:rPr>
                <a:t>+1(602)430-7312</a:t>
              </a:r>
              <a:endParaRPr lang="en-US" sz="2400" b="1" dirty="0">
                <a:effectLst/>
                <a:ea typeface="Roboto" panose="02000000000000000000" pitchFamily="2" charset="0"/>
                <a:cs typeface="Roboto" panose="02000000000000000000" pitchFamily="2" charset="0"/>
              </a:endParaRPr>
            </a:p>
          </p:txBody>
        </p:sp>
        <p:pic>
          <p:nvPicPr>
            <p:cNvPr id="5" name="Picture 4">
              <a:extLst>
                <a:ext uri="{FF2B5EF4-FFF2-40B4-BE49-F238E27FC236}">
                  <a16:creationId xmlns:a16="http://schemas.microsoft.com/office/drawing/2014/main" id="{48585384-2D1C-18A9-62D9-7A7581A5DF0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749" b="93316" l="3100" r="97035">
                          <a14:foregroundMark x1="23989" y1="27273" x2="10512" y2="57487"/>
                          <a14:foregroundMark x1="6065" y1="50535" x2="7412" y2="51471"/>
                          <a14:foregroundMark x1="91375" y1="32620" x2="83827" y2="69251"/>
                          <a14:foregroundMark x1="42049" y1="29144" x2="42318" y2="51070"/>
                          <a14:foregroundMark x1="30593" y1="83289" x2="45957" y2="86230"/>
                          <a14:foregroundMark x1="45957" y1="86230" x2="78437" y2="80214"/>
                          <a14:foregroundMark x1="78437" y1="80214" x2="84367" y2="76203"/>
                          <a14:foregroundMark x1="85175" y1="76738" x2="78571" y2="85428"/>
                          <a14:foregroundMark x1="78571" y1="85428" x2="65499" y2="93984"/>
                          <a14:foregroundMark x1="65499" y1="93984" x2="50404" y2="96925"/>
                          <a14:foregroundMark x1="50404" y1="96925" x2="35445" y2="93316"/>
                          <a14:foregroundMark x1="35445" y1="93316" x2="8895" y2="74465"/>
                          <a14:foregroundMark x1="29111" y1="12567" x2="41779" y2="6417"/>
                          <a14:foregroundMark x1="41779" y1="6417" x2="55256" y2="5882"/>
                          <a14:foregroundMark x1="55256" y1="5882" x2="70889" y2="10160"/>
                          <a14:foregroundMark x1="92318" y1="67380" x2="97035" y2="46658"/>
                          <a14:backgroundMark x1="404" y1="39171" x2="3235" y2="80214"/>
                          <a14:backgroundMark x1="3235" y1="80214" x2="7008" y2="84358"/>
                        </a14:backgroundRemoval>
                      </a14:imgEffect>
                    </a14:imgLayer>
                  </a14:imgProps>
                </a:ext>
                <a:ext uri="{28A0092B-C50C-407E-A947-70E740481C1C}">
                  <a14:useLocalDpi xmlns:a14="http://schemas.microsoft.com/office/drawing/2010/main" val="0"/>
                </a:ext>
              </a:extLst>
            </a:blip>
            <a:stretch>
              <a:fillRect/>
            </a:stretch>
          </p:blipFill>
          <p:spPr>
            <a:xfrm>
              <a:off x="9679716" y="1541916"/>
              <a:ext cx="2025285" cy="2041662"/>
            </a:xfrm>
            <a:prstGeom prst="rect">
              <a:avLst/>
            </a:prstGeom>
          </p:spPr>
        </p:pic>
      </p:grpSp>
      <p:grpSp>
        <p:nvGrpSpPr>
          <p:cNvPr id="34" name="Group 33">
            <a:extLst>
              <a:ext uri="{FF2B5EF4-FFF2-40B4-BE49-F238E27FC236}">
                <a16:creationId xmlns:a16="http://schemas.microsoft.com/office/drawing/2014/main" id="{65E0BF8A-277C-9600-F716-A11548183E87}"/>
              </a:ext>
            </a:extLst>
          </p:cNvPr>
          <p:cNvGrpSpPr/>
          <p:nvPr/>
        </p:nvGrpSpPr>
        <p:grpSpPr>
          <a:xfrm>
            <a:off x="5175211" y="1413380"/>
            <a:ext cx="1838365" cy="3477567"/>
            <a:chOff x="5367716" y="1548134"/>
            <a:chExt cx="1838365" cy="3477567"/>
          </a:xfrm>
        </p:grpSpPr>
        <p:sp>
          <p:nvSpPr>
            <p:cNvPr id="2" name="Rectangle: Rounded Corners 1">
              <a:extLst>
                <a:ext uri="{FF2B5EF4-FFF2-40B4-BE49-F238E27FC236}">
                  <a16:creationId xmlns:a16="http://schemas.microsoft.com/office/drawing/2014/main" id="{A43953B4-34CE-874D-D5CD-FA596CE010CC}"/>
                </a:ext>
              </a:extLst>
            </p:cNvPr>
            <p:cNvSpPr/>
            <p:nvPr/>
          </p:nvSpPr>
          <p:spPr>
            <a:xfrm>
              <a:off x="5426048" y="2408168"/>
              <a:ext cx="1723483" cy="2617533"/>
            </a:xfrm>
            <a:prstGeom prst="roundRect">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FB17E3E-A2DA-9457-8474-6F790E9EB484}"/>
                </a:ext>
              </a:extLst>
            </p:cNvPr>
            <p:cNvPicPr>
              <a:picLocks noChangeAspect="1"/>
            </p:cNvPicPr>
            <p:nvPr/>
          </p:nvPicPr>
          <p:blipFill>
            <a:blip r:embed="rId6">
              <a:extLst>
                <a:ext uri="{28A0092B-C50C-407E-A947-70E740481C1C}">
                  <a14:useLocalDpi xmlns:a14="http://schemas.microsoft.com/office/drawing/2010/main" val="0"/>
                </a:ext>
              </a:extLst>
            </a:blip>
            <a:srcRect t="5361" r="895" b="27979"/>
            <a:stretch>
              <a:fillRect/>
            </a:stretch>
          </p:blipFill>
          <p:spPr>
            <a:xfrm>
              <a:off x="5367716" y="1548134"/>
              <a:ext cx="1838365" cy="1855056"/>
            </a:xfrm>
            <a:custGeom>
              <a:avLst/>
              <a:gdLst>
                <a:gd name="connsiteX0" fmla="*/ 885885 w 1788003"/>
                <a:gd name="connsiteY0" fmla="*/ 0 h 1804236"/>
                <a:gd name="connsiteX1" fmla="*/ 1788003 w 1788003"/>
                <a:gd name="connsiteY1" fmla="*/ 902118 h 1804236"/>
                <a:gd name="connsiteX2" fmla="*/ 885885 w 1788003"/>
                <a:gd name="connsiteY2" fmla="*/ 1804236 h 1804236"/>
                <a:gd name="connsiteX3" fmla="*/ 2095 w 1788003"/>
                <a:gd name="connsiteY3" fmla="*/ 1083926 h 1804236"/>
                <a:gd name="connsiteX4" fmla="*/ 0 w 1788003"/>
                <a:gd name="connsiteY4" fmla="*/ 1070200 h 1804236"/>
                <a:gd name="connsiteX5" fmla="*/ 0 w 1788003"/>
                <a:gd name="connsiteY5" fmla="*/ 734036 h 1804236"/>
                <a:gd name="connsiteX6" fmla="*/ 2095 w 1788003"/>
                <a:gd name="connsiteY6" fmla="*/ 720310 h 1804236"/>
                <a:gd name="connsiteX7" fmla="*/ 885885 w 1788003"/>
                <a:gd name="connsiteY7" fmla="*/ 0 h 18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8003" h="1804236">
                  <a:moveTo>
                    <a:pt x="885885" y="0"/>
                  </a:moveTo>
                  <a:cubicBezTo>
                    <a:pt x="1384111" y="0"/>
                    <a:pt x="1788003" y="403892"/>
                    <a:pt x="1788003" y="902118"/>
                  </a:cubicBezTo>
                  <a:cubicBezTo>
                    <a:pt x="1788003" y="1400344"/>
                    <a:pt x="1384111" y="1804236"/>
                    <a:pt x="885885" y="1804236"/>
                  </a:cubicBezTo>
                  <a:cubicBezTo>
                    <a:pt x="449937" y="1804236"/>
                    <a:pt x="86214" y="1495006"/>
                    <a:pt x="2095" y="1083926"/>
                  </a:cubicBezTo>
                  <a:lnTo>
                    <a:pt x="0" y="1070200"/>
                  </a:lnTo>
                  <a:lnTo>
                    <a:pt x="0" y="734036"/>
                  </a:lnTo>
                  <a:lnTo>
                    <a:pt x="2095" y="720310"/>
                  </a:lnTo>
                  <a:cubicBezTo>
                    <a:pt x="86214" y="309230"/>
                    <a:pt x="449937" y="0"/>
                    <a:pt x="885885" y="0"/>
                  </a:cubicBezTo>
                  <a:close/>
                </a:path>
              </a:pathLst>
            </a:custGeom>
          </p:spPr>
        </p:pic>
        <p:sp>
          <p:nvSpPr>
            <p:cNvPr id="7" name="TextBox 6">
              <a:extLst>
                <a:ext uri="{FF2B5EF4-FFF2-40B4-BE49-F238E27FC236}">
                  <a16:creationId xmlns:a16="http://schemas.microsoft.com/office/drawing/2014/main" id="{54E153D3-6EAA-808F-2850-B41227D21153}"/>
                </a:ext>
              </a:extLst>
            </p:cNvPr>
            <p:cNvSpPr txBox="1"/>
            <p:nvPr/>
          </p:nvSpPr>
          <p:spPr>
            <a:xfrm>
              <a:off x="5367716" y="3568872"/>
              <a:ext cx="1837162" cy="1415772"/>
            </a:xfrm>
            <a:prstGeom prst="rect">
              <a:avLst/>
            </a:prstGeom>
            <a:noFill/>
          </p:spPr>
          <p:txBody>
            <a:bodyPr wrap="square">
              <a:spAutoFit/>
            </a:bodyPr>
            <a:lstStyle/>
            <a:p>
              <a:pPr algn="ctr">
                <a:tabLst>
                  <a:tab pos="228600" algn="l"/>
                  <a:tab pos="457200" algn="l"/>
                  <a:tab pos="685800" algn="l"/>
                  <a:tab pos="914400" algn="l"/>
                  <a:tab pos="1143000" algn="l"/>
                  <a:tab pos="1371600" algn="l"/>
                  <a:tab pos="1600200" algn="l"/>
                  <a:tab pos="1828800" algn="l"/>
                  <a:tab pos="457200" algn="l"/>
                </a:tabLst>
              </a:pPr>
              <a:r>
                <a:rPr lang="en-US" sz="2000" b="1" dirty="0">
                  <a:solidFill>
                    <a:srgbClr val="222222"/>
                  </a:solidFill>
                  <a:effectLst/>
                  <a:ea typeface="Roboto" panose="02000000000000000000" pitchFamily="2" charset="0"/>
                  <a:cs typeface="Roboto" panose="02000000000000000000" pitchFamily="2" charset="0"/>
                </a:rPr>
                <a:t>Yu-Chin Chen</a:t>
              </a:r>
            </a:p>
            <a:p>
              <a:pPr algn="ctr">
                <a:tabLst>
                  <a:tab pos="228600" algn="l"/>
                  <a:tab pos="457200" algn="l"/>
                  <a:tab pos="685800" algn="l"/>
                  <a:tab pos="914400" algn="l"/>
                  <a:tab pos="1143000" algn="l"/>
                  <a:tab pos="1371600" algn="l"/>
                  <a:tab pos="1600200" algn="l"/>
                  <a:tab pos="1828800" algn="l"/>
                  <a:tab pos="457200" algn="l"/>
                </a:tabLst>
              </a:pPr>
              <a:endParaRPr lang="en-US" sz="1400" b="1" u="sng" dirty="0">
                <a:solidFill>
                  <a:srgbClr val="0563C1"/>
                </a:solidFill>
                <a:latin typeface="Roboto" panose="02000000000000000000" pitchFamily="2" charset="0"/>
                <a:ea typeface="Roboto" panose="02000000000000000000" pitchFamily="2" charset="0"/>
                <a:cs typeface="Roboto" panose="02000000000000000000" pitchFamily="2" charset="0"/>
                <a:hlinkClick r:id="rId2">
                  <a:extLst>
                    <a:ext uri="{A12FA001-AC4F-418D-AE19-62706E023703}">
                      <ahyp:hlinkClr xmlns:ahyp="http://schemas.microsoft.com/office/drawing/2018/hyperlinkcolor" val="tx"/>
                    </a:ext>
                  </a:extLst>
                </a:hlinkClick>
              </a:endParaRPr>
            </a:p>
            <a:p>
              <a:pPr algn="ctr">
                <a:tabLst>
                  <a:tab pos="228600" algn="l"/>
                  <a:tab pos="457200" algn="l"/>
                  <a:tab pos="685800" algn="l"/>
                  <a:tab pos="914400" algn="l"/>
                  <a:tab pos="1143000" algn="l"/>
                  <a:tab pos="1371600" algn="l"/>
                  <a:tab pos="1600200" algn="l"/>
                  <a:tab pos="1828800" algn="l"/>
                  <a:tab pos="457200" algn="l"/>
                </a:tabLst>
              </a:pPr>
              <a:r>
                <a:rPr lang="en-US" sz="1400" u="sng" dirty="0">
                  <a:effectLst/>
                  <a:latin typeface="Roboto" panose="02000000000000000000" pitchFamily="2" charset="0"/>
                  <a:ea typeface="新細明體" panose="02020500000000000000" pitchFamily="18" charset="-120"/>
                  <a:cs typeface="Times New Roman" panose="02020603050405020304" pitchFamily="18" charset="0"/>
                  <a:hlinkClick r:id="rId2">
                    <a:extLst>
                      <a:ext uri="{A12FA001-AC4F-418D-AE19-62706E023703}">
                        <ahyp:hlinkClr xmlns:ahyp="http://schemas.microsoft.com/office/drawing/2018/hyperlinkcolor" val="tx"/>
                      </a:ext>
                    </a:extLst>
                  </a:hlinkClick>
                </a:rPr>
                <a:t>yche1351@asu.edu</a:t>
              </a:r>
              <a:r>
                <a:rPr lang="en-US" sz="1400" u="sng" dirty="0">
                  <a:effectLst/>
                  <a:latin typeface="Roboto" panose="02000000000000000000" pitchFamily="2" charset="0"/>
                  <a:ea typeface="新細明體" panose="02020500000000000000" pitchFamily="18" charset="-120"/>
                  <a:cs typeface="Times New Roman" panose="02020603050405020304" pitchFamily="18" charset="0"/>
                </a:rPr>
                <a:t> </a:t>
              </a:r>
            </a:p>
            <a:p>
              <a:pPr algn="ctr">
                <a:tabLst>
                  <a:tab pos="228600" algn="l"/>
                  <a:tab pos="457200" algn="l"/>
                  <a:tab pos="685800" algn="l"/>
                  <a:tab pos="914400" algn="l"/>
                  <a:tab pos="1143000" algn="l"/>
                  <a:tab pos="1371600" algn="l"/>
                  <a:tab pos="1600200" algn="l"/>
                  <a:tab pos="1828800" algn="l"/>
                  <a:tab pos="457200" algn="l"/>
                </a:tabLst>
              </a:pPr>
              <a:r>
                <a:rPr lang="en-US" sz="1400" dirty="0">
                  <a:effectLst/>
                  <a:latin typeface="Times New Roman" panose="02020603050405020304" pitchFamily="18" charset="0"/>
                  <a:ea typeface="新細明體" panose="02020500000000000000" pitchFamily="18" charset="-120"/>
                  <a:cs typeface="Times New Roman" panose="02020603050405020304" pitchFamily="18" charset="0"/>
                </a:rPr>
                <a:t>+1(623)272-0587</a:t>
              </a:r>
            </a:p>
            <a:p>
              <a:pPr>
                <a:tabLst>
                  <a:tab pos="228600" algn="l"/>
                  <a:tab pos="457200" algn="l"/>
                  <a:tab pos="685800" algn="l"/>
                  <a:tab pos="914400" algn="l"/>
                  <a:tab pos="1143000" algn="l"/>
                  <a:tab pos="1371600" algn="l"/>
                  <a:tab pos="1600200" algn="l"/>
                  <a:tab pos="1828800" algn="l"/>
                  <a:tab pos="457200" algn="l"/>
                </a:tabLst>
              </a:pPr>
              <a:endParaRPr lang="en-US" sz="2400" b="1" dirty="0">
                <a:effectLst/>
                <a:ea typeface="Roboto" panose="02000000000000000000" pitchFamily="2" charset="0"/>
                <a:cs typeface="Roboto" panose="02000000000000000000" pitchFamily="2" charset="0"/>
              </a:endParaRPr>
            </a:p>
          </p:txBody>
        </p:sp>
      </p:grpSp>
      <p:grpSp>
        <p:nvGrpSpPr>
          <p:cNvPr id="12" name="Group 11">
            <a:extLst>
              <a:ext uri="{FF2B5EF4-FFF2-40B4-BE49-F238E27FC236}">
                <a16:creationId xmlns:a16="http://schemas.microsoft.com/office/drawing/2014/main" id="{A5A21D2E-9F1A-9C4E-AA7B-BFD2AC31C472}"/>
              </a:ext>
            </a:extLst>
          </p:cNvPr>
          <p:cNvGrpSpPr/>
          <p:nvPr/>
        </p:nvGrpSpPr>
        <p:grpSpPr>
          <a:xfrm>
            <a:off x="772192" y="1609193"/>
            <a:ext cx="1929384" cy="3526517"/>
            <a:chOff x="551084" y="1412992"/>
            <a:chExt cx="1929384" cy="3526517"/>
          </a:xfrm>
        </p:grpSpPr>
        <p:sp>
          <p:nvSpPr>
            <p:cNvPr id="13" name="Rectangle: Rounded Corners 12">
              <a:extLst>
                <a:ext uri="{FF2B5EF4-FFF2-40B4-BE49-F238E27FC236}">
                  <a16:creationId xmlns:a16="http://schemas.microsoft.com/office/drawing/2014/main" id="{1BB23AAD-F66C-E9E2-BE82-467E0A193AD7}"/>
                </a:ext>
              </a:extLst>
            </p:cNvPr>
            <p:cNvSpPr/>
            <p:nvPr/>
          </p:nvSpPr>
          <p:spPr>
            <a:xfrm>
              <a:off x="654034" y="2218227"/>
              <a:ext cx="1723483" cy="2617533"/>
            </a:xfrm>
            <a:prstGeom prst="roundRect">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626A55C-E805-29AE-0015-356035312078}"/>
                </a:ext>
              </a:extLst>
            </p:cNvPr>
            <p:cNvPicPr>
              <a:picLocks noChangeAspect="1"/>
            </p:cNvPicPr>
            <p:nvPr/>
          </p:nvPicPr>
          <p:blipFill>
            <a:blip r:embed="rId7">
              <a:extLst>
                <a:ext uri="{28A0092B-C50C-407E-A947-70E740481C1C}">
                  <a14:useLocalDpi xmlns:a14="http://schemas.microsoft.com/office/drawing/2010/main" val="0"/>
                </a:ext>
              </a:extLst>
            </a:blip>
            <a:srcRect l="3116" t="5618" r="3116" b="31910"/>
            <a:stretch>
              <a:fillRect/>
            </a:stretch>
          </p:blipFill>
          <p:spPr>
            <a:xfrm>
              <a:off x="551084" y="1412992"/>
              <a:ext cx="1929384" cy="1929384"/>
            </a:xfrm>
            <a:custGeom>
              <a:avLst/>
              <a:gdLst>
                <a:gd name="connsiteX0" fmla="*/ 894002 w 1788004"/>
                <a:gd name="connsiteY0" fmla="*/ 0 h 1788004"/>
                <a:gd name="connsiteX1" fmla="*/ 1788004 w 1788004"/>
                <a:gd name="connsiteY1" fmla="*/ 894002 h 1788004"/>
                <a:gd name="connsiteX2" fmla="*/ 894002 w 1788004"/>
                <a:gd name="connsiteY2" fmla="*/ 1788004 h 1788004"/>
                <a:gd name="connsiteX3" fmla="*/ 0 w 1788004"/>
                <a:gd name="connsiteY3" fmla="*/ 894002 h 1788004"/>
                <a:gd name="connsiteX4" fmla="*/ 894002 w 1788004"/>
                <a:gd name="connsiteY4" fmla="*/ 0 h 1788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004" h="1788004">
                  <a:moveTo>
                    <a:pt x="894002" y="0"/>
                  </a:moveTo>
                  <a:cubicBezTo>
                    <a:pt x="1387746" y="0"/>
                    <a:pt x="1788004" y="400258"/>
                    <a:pt x="1788004" y="894002"/>
                  </a:cubicBezTo>
                  <a:cubicBezTo>
                    <a:pt x="1788004" y="1387746"/>
                    <a:pt x="1387746" y="1788004"/>
                    <a:pt x="894002" y="1788004"/>
                  </a:cubicBezTo>
                  <a:cubicBezTo>
                    <a:pt x="400258" y="1788004"/>
                    <a:pt x="0" y="1387746"/>
                    <a:pt x="0" y="894002"/>
                  </a:cubicBezTo>
                  <a:cubicBezTo>
                    <a:pt x="0" y="400258"/>
                    <a:pt x="400258" y="0"/>
                    <a:pt x="894002" y="0"/>
                  </a:cubicBezTo>
                  <a:close/>
                </a:path>
              </a:pathLst>
            </a:custGeom>
          </p:spPr>
        </p:pic>
        <p:sp>
          <p:nvSpPr>
            <p:cNvPr id="15" name="TextBox 14">
              <a:extLst>
                <a:ext uri="{FF2B5EF4-FFF2-40B4-BE49-F238E27FC236}">
                  <a16:creationId xmlns:a16="http://schemas.microsoft.com/office/drawing/2014/main" id="{4CEF3A97-6223-B982-C46E-714EB558523C}"/>
                </a:ext>
              </a:extLst>
            </p:cNvPr>
            <p:cNvSpPr txBox="1"/>
            <p:nvPr/>
          </p:nvSpPr>
          <p:spPr>
            <a:xfrm>
              <a:off x="777214" y="3431404"/>
              <a:ext cx="1696310" cy="1508105"/>
            </a:xfrm>
            <a:prstGeom prst="rect">
              <a:avLst/>
            </a:prstGeom>
            <a:noFill/>
          </p:spPr>
          <p:txBody>
            <a:bodyPr wrap="square">
              <a:spAutoFit/>
            </a:bodyPr>
            <a:lstStyle/>
            <a:p>
              <a:pPr>
                <a:tabLst>
                  <a:tab pos="228600" algn="l"/>
                  <a:tab pos="457200" algn="l"/>
                  <a:tab pos="685800" algn="l"/>
                  <a:tab pos="914400" algn="l"/>
                  <a:tab pos="1143000" algn="l"/>
                  <a:tab pos="1371600" algn="l"/>
                  <a:tab pos="1600200" algn="l"/>
                  <a:tab pos="1828800" algn="l"/>
                  <a:tab pos="457200" algn="l"/>
                </a:tabLst>
              </a:pPr>
              <a:r>
                <a:rPr lang="en-US" sz="2000" b="1" dirty="0">
                  <a:effectLst/>
                  <a:ea typeface="新細明體" panose="02020500000000000000" pitchFamily="18" charset="-120"/>
                  <a:cs typeface="Times New Roman" panose="02020603050405020304" pitchFamily="18" charset="0"/>
                </a:rPr>
                <a:t>Balbir Singh</a:t>
              </a:r>
            </a:p>
            <a:p>
              <a:pPr>
                <a:tabLst>
                  <a:tab pos="228600" algn="l"/>
                  <a:tab pos="457200" algn="l"/>
                  <a:tab pos="685800" algn="l"/>
                  <a:tab pos="914400" algn="l"/>
                  <a:tab pos="1143000" algn="l"/>
                  <a:tab pos="1371600" algn="l"/>
                  <a:tab pos="1600200" algn="l"/>
                  <a:tab pos="1828800" algn="l"/>
                  <a:tab pos="457200" algn="l"/>
                </a:tabLst>
              </a:pPr>
              <a:endParaRPr lang="en-US" sz="2000" b="1" u="sng" dirty="0">
                <a:solidFill>
                  <a:srgbClr val="222222"/>
                </a:solidFill>
                <a:ea typeface="Roboto" panose="02000000000000000000" pitchFamily="2" charset="0"/>
                <a:cs typeface="Roboto" panose="02000000000000000000" pitchFamily="2" charset="0"/>
                <a:hlinkClick r:id="rId2"/>
              </a:endParaRPr>
            </a:p>
            <a:p>
              <a:pPr>
                <a:tabLst>
                  <a:tab pos="228600" algn="l"/>
                  <a:tab pos="457200" algn="l"/>
                  <a:tab pos="685800" algn="l"/>
                  <a:tab pos="914400" algn="l"/>
                  <a:tab pos="1143000" algn="l"/>
                  <a:tab pos="1371600" algn="l"/>
                  <a:tab pos="1600200" algn="l"/>
                  <a:tab pos="1828800" algn="l"/>
                  <a:tab pos="457200" algn="l"/>
                </a:tabLst>
              </a:pPr>
              <a:r>
                <a:rPr lang="en-US" sz="1400" u="sng" dirty="0">
                  <a:effectLst/>
                  <a:ea typeface="新細明體" panose="02020500000000000000" pitchFamily="18" charset="-120"/>
                  <a:cs typeface="Times New Roman" panose="02020603050405020304" pitchFamily="18" charset="0"/>
                  <a:hlinkClick r:id="rId8">
                    <a:extLst>
                      <a:ext uri="{A12FA001-AC4F-418D-AE19-62706E023703}">
                        <ahyp:hlinkClr xmlns:ahyp="http://schemas.microsoft.com/office/drawing/2018/hyperlinkcolor" val="tx"/>
                      </a:ext>
                    </a:extLst>
                  </a:hlinkClick>
                </a:rPr>
                <a:t>bsingh73@asu.edu</a:t>
              </a:r>
              <a:r>
                <a:rPr lang="en-US" sz="1400" dirty="0">
                  <a:effectLst/>
                  <a:ea typeface="新細明體" panose="02020500000000000000" pitchFamily="18" charset="-120"/>
                  <a:cs typeface="Times New Roman" panose="02020603050405020304" pitchFamily="18" charset="0"/>
                </a:rPr>
                <a:t> +1(480)942-7765</a:t>
              </a:r>
            </a:p>
            <a:p>
              <a:pPr>
                <a:tabLst>
                  <a:tab pos="228600" algn="l"/>
                  <a:tab pos="457200" algn="l"/>
                  <a:tab pos="685800" algn="l"/>
                  <a:tab pos="914400" algn="l"/>
                  <a:tab pos="1143000" algn="l"/>
                  <a:tab pos="1371600" algn="l"/>
                  <a:tab pos="1600200" algn="l"/>
                  <a:tab pos="1828800" algn="l"/>
                  <a:tab pos="457200" algn="l"/>
                </a:tabLst>
              </a:pPr>
              <a:endParaRPr lang="en-US" sz="2400" b="1" dirty="0">
                <a:effectLst/>
                <a:ea typeface="Roboto" panose="02000000000000000000" pitchFamily="2" charset="0"/>
                <a:cs typeface="Roboto" panose="02000000000000000000" pitchFamily="2" charset="0"/>
              </a:endParaRPr>
            </a:p>
          </p:txBody>
        </p:sp>
      </p:grpSp>
      <p:grpSp>
        <p:nvGrpSpPr>
          <p:cNvPr id="16" name="Group 15">
            <a:extLst>
              <a:ext uri="{FF2B5EF4-FFF2-40B4-BE49-F238E27FC236}">
                <a16:creationId xmlns:a16="http://schemas.microsoft.com/office/drawing/2014/main" id="{A7E52599-9AB9-A506-8B50-F7604BC56DCA}"/>
              </a:ext>
            </a:extLst>
          </p:cNvPr>
          <p:cNvGrpSpPr/>
          <p:nvPr/>
        </p:nvGrpSpPr>
        <p:grpSpPr>
          <a:xfrm>
            <a:off x="2999395" y="2427993"/>
            <a:ext cx="1929384" cy="3537911"/>
            <a:chOff x="3090560" y="2562302"/>
            <a:chExt cx="1929384" cy="3537911"/>
          </a:xfrm>
        </p:grpSpPr>
        <p:grpSp>
          <p:nvGrpSpPr>
            <p:cNvPr id="17" name="Group 16">
              <a:extLst>
                <a:ext uri="{FF2B5EF4-FFF2-40B4-BE49-F238E27FC236}">
                  <a16:creationId xmlns:a16="http://schemas.microsoft.com/office/drawing/2014/main" id="{244F94ED-C3EF-C752-8B9A-ED868131DC3F}"/>
                </a:ext>
              </a:extLst>
            </p:cNvPr>
            <p:cNvGrpSpPr/>
            <p:nvPr/>
          </p:nvGrpSpPr>
          <p:grpSpPr>
            <a:xfrm>
              <a:off x="3193511" y="3378931"/>
              <a:ext cx="1819490" cy="2721282"/>
              <a:chOff x="654034" y="2218227"/>
              <a:chExt cx="1819490" cy="2721282"/>
            </a:xfrm>
          </p:grpSpPr>
          <p:sp>
            <p:nvSpPr>
              <p:cNvPr id="19" name="Rectangle: Rounded Corners 18">
                <a:extLst>
                  <a:ext uri="{FF2B5EF4-FFF2-40B4-BE49-F238E27FC236}">
                    <a16:creationId xmlns:a16="http://schemas.microsoft.com/office/drawing/2014/main" id="{9EE1312C-3390-D866-59B4-43C167760DB8}"/>
                  </a:ext>
                </a:extLst>
              </p:cNvPr>
              <p:cNvSpPr/>
              <p:nvPr/>
            </p:nvSpPr>
            <p:spPr>
              <a:xfrm>
                <a:off x="654034" y="2218227"/>
                <a:ext cx="1723483" cy="2617533"/>
              </a:xfrm>
              <a:prstGeom prst="roundRect">
                <a:avLst/>
              </a:prstGeom>
              <a:solidFill>
                <a:srgbClr val="FFFFF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6AA08D-CCB7-9BD1-7F1C-1546BC6FDA9A}"/>
                  </a:ext>
                </a:extLst>
              </p:cNvPr>
              <p:cNvSpPr txBox="1"/>
              <p:nvPr/>
            </p:nvSpPr>
            <p:spPr>
              <a:xfrm>
                <a:off x="777214" y="3431404"/>
                <a:ext cx="1696310" cy="1508105"/>
              </a:xfrm>
              <a:prstGeom prst="rect">
                <a:avLst/>
              </a:prstGeom>
              <a:noFill/>
            </p:spPr>
            <p:txBody>
              <a:bodyPr wrap="square">
                <a:spAutoFit/>
              </a:bodyPr>
              <a:lstStyle/>
              <a:p>
                <a:pPr>
                  <a:tabLst>
                    <a:tab pos="228600" algn="l"/>
                    <a:tab pos="457200" algn="l"/>
                    <a:tab pos="685800" algn="l"/>
                    <a:tab pos="914400" algn="l"/>
                    <a:tab pos="1143000" algn="l"/>
                    <a:tab pos="1371600" algn="l"/>
                    <a:tab pos="1600200" algn="l"/>
                    <a:tab pos="1828800" algn="l"/>
                    <a:tab pos="457200" algn="l"/>
                  </a:tabLst>
                </a:pPr>
                <a:r>
                  <a:rPr lang="en-US" sz="2000" b="1" dirty="0">
                    <a:effectLst/>
                    <a:ea typeface="新細明體" panose="02020500000000000000" pitchFamily="18" charset="-120"/>
                    <a:cs typeface="Times New Roman" panose="02020603050405020304" pitchFamily="18" charset="0"/>
                  </a:rPr>
                  <a:t>Maria Sequei</a:t>
                </a:r>
              </a:p>
              <a:p>
                <a:pPr>
                  <a:tabLst>
                    <a:tab pos="228600" algn="l"/>
                    <a:tab pos="457200" algn="l"/>
                    <a:tab pos="685800" algn="l"/>
                    <a:tab pos="914400" algn="l"/>
                    <a:tab pos="1143000" algn="l"/>
                    <a:tab pos="1371600" algn="l"/>
                    <a:tab pos="1600200" algn="l"/>
                    <a:tab pos="1828800" algn="l"/>
                    <a:tab pos="457200" algn="l"/>
                  </a:tabLst>
                </a:pPr>
                <a:endParaRPr lang="en-US" sz="2000" b="1" u="sng" dirty="0">
                  <a:solidFill>
                    <a:srgbClr val="222222"/>
                  </a:solidFill>
                  <a:ea typeface="Roboto" panose="02000000000000000000" pitchFamily="2" charset="0"/>
                  <a:cs typeface="Roboto" panose="02000000000000000000" pitchFamily="2" charset="0"/>
                  <a:hlinkClick r:id="rId2"/>
                </a:endParaRPr>
              </a:p>
              <a:p>
                <a:pPr>
                  <a:tabLst>
                    <a:tab pos="228600" algn="l"/>
                    <a:tab pos="457200" algn="l"/>
                    <a:tab pos="685800" algn="l"/>
                    <a:tab pos="914400" algn="l"/>
                    <a:tab pos="1143000" algn="l"/>
                    <a:tab pos="1371600" algn="l"/>
                    <a:tab pos="1600200" algn="l"/>
                    <a:tab pos="1828800" algn="l"/>
                    <a:tab pos="457200" algn="l"/>
                  </a:tabLst>
                </a:pPr>
                <a:r>
                  <a:rPr lang="en-US" sz="1400" u="sng" dirty="0">
                    <a:effectLst/>
                    <a:ea typeface="新細明體" panose="02020500000000000000" pitchFamily="18" charset="-120"/>
                    <a:cs typeface="Times New Roman" panose="02020603050405020304" pitchFamily="18" charset="0"/>
                    <a:hlinkClick r:id="rId9">
                      <a:extLst>
                        <a:ext uri="{A12FA001-AC4F-418D-AE19-62706E023703}">
                          <ahyp:hlinkClr xmlns:ahyp="http://schemas.microsoft.com/office/drawing/2018/hyperlinkcolor" val="tx"/>
                        </a:ext>
                      </a:extLst>
                    </a:hlinkClick>
                  </a:rPr>
                  <a:t>msequei2@asu.edu</a:t>
                </a:r>
                <a:r>
                  <a:rPr lang="en-US" sz="1400" dirty="0">
                    <a:effectLst/>
                    <a:ea typeface="新細明體" panose="02020500000000000000" pitchFamily="18" charset="-120"/>
                    <a:cs typeface="Times New Roman" panose="02020603050405020304" pitchFamily="18" charset="0"/>
                  </a:rPr>
                  <a:t> +1(602)696-5960</a:t>
                </a:r>
              </a:p>
              <a:p>
                <a:pPr>
                  <a:tabLst>
                    <a:tab pos="228600" algn="l"/>
                    <a:tab pos="457200" algn="l"/>
                    <a:tab pos="685800" algn="l"/>
                    <a:tab pos="914400" algn="l"/>
                    <a:tab pos="1143000" algn="l"/>
                    <a:tab pos="1371600" algn="l"/>
                    <a:tab pos="1600200" algn="l"/>
                    <a:tab pos="1828800" algn="l"/>
                    <a:tab pos="457200" algn="l"/>
                  </a:tabLst>
                </a:pPr>
                <a:endParaRPr lang="en-US" sz="2400" b="1" dirty="0">
                  <a:effectLst/>
                  <a:ea typeface="Roboto" panose="02000000000000000000" pitchFamily="2" charset="0"/>
                  <a:cs typeface="Roboto" panose="02000000000000000000" pitchFamily="2" charset="0"/>
                </a:endParaRPr>
              </a:p>
            </p:txBody>
          </p:sp>
        </p:grpSp>
        <p:pic>
          <p:nvPicPr>
            <p:cNvPr id="18" name="Picture 17">
              <a:extLst>
                <a:ext uri="{FF2B5EF4-FFF2-40B4-BE49-F238E27FC236}">
                  <a16:creationId xmlns:a16="http://schemas.microsoft.com/office/drawing/2014/main" id="{31CDF985-6732-6577-915E-EDA0CD63810C}"/>
                </a:ext>
              </a:extLst>
            </p:cNvPr>
            <p:cNvPicPr>
              <a:picLocks noChangeAspect="1"/>
            </p:cNvPicPr>
            <p:nvPr/>
          </p:nvPicPr>
          <p:blipFill>
            <a:blip r:embed="rId10">
              <a:extLst>
                <a:ext uri="{28A0092B-C50C-407E-A947-70E740481C1C}">
                  <a14:useLocalDpi xmlns:a14="http://schemas.microsoft.com/office/drawing/2010/main" val="0"/>
                </a:ext>
              </a:extLst>
            </a:blip>
            <a:srcRect l="687" t="3939" r="1070" b="30565"/>
            <a:stretch>
              <a:fillRect/>
            </a:stretch>
          </p:blipFill>
          <p:spPr>
            <a:xfrm>
              <a:off x="3090560" y="2562302"/>
              <a:ext cx="1929384" cy="1929384"/>
            </a:xfrm>
            <a:custGeom>
              <a:avLst/>
              <a:gdLst>
                <a:gd name="connsiteX0" fmla="*/ 1086829 w 2173658"/>
                <a:gd name="connsiteY0" fmla="*/ 0 h 2173658"/>
                <a:gd name="connsiteX1" fmla="*/ 2173658 w 2173658"/>
                <a:gd name="connsiteY1" fmla="*/ 1086829 h 2173658"/>
                <a:gd name="connsiteX2" fmla="*/ 1086829 w 2173658"/>
                <a:gd name="connsiteY2" fmla="*/ 2173658 h 2173658"/>
                <a:gd name="connsiteX3" fmla="*/ 0 w 2173658"/>
                <a:gd name="connsiteY3" fmla="*/ 1086829 h 2173658"/>
                <a:gd name="connsiteX4" fmla="*/ 1086829 w 2173658"/>
                <a:gd name="connsiteY4" fmla="*/ 0 h 217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3658" h="2173658">
                  <a:moveTo>
                    <a:pt x="1086829" y="0"/>
                  </a:moveTo>
                  <a:cubicBezTo>
                    <a:pt x="1687068" y="0"/>
                    <a:pt x="2173658" y="486590"/>
                    <a:pt x="2173658" y="1086829"/>
                  </a:cubicBezTo>
                  <a:cubicBezTo>
                    <a:pt x="2173658" y="1687068"/>
                    <a:pt x="1687068" y="2173658"/>
                    <a:pt x="1086829" y="2173658"/>
                  </a:cubicBezTo>
                  <a:cubicBezTo>
                    <a:pt x="486590" y="2173658"/>
                    <a:pt x="0" y="1687068"/>
                    <a:pt x="0" y="1086829"/>
                  </a:cubicBezTo>
                  <a:cubicBezTo>
                    <a:pt x="0" y="486590"/>
                    <a:pt x="486590" y="0"/>
                    <a:pt x="1086829" y="0"/>
                  </a:cubicBezTo>
                  <a:close/>
                </a:path>
              </a:pathLst>
            </a:custGeom>
          </p:spPr>
        </p:pic>
      </p:grpSp>
      <p:cxnSp>
        <p:nvCxnSpPr>
          <p:cNvPr id="23" name="Straight Connector 22">
            <a:extLst>
              <a:ext uri="{FF2B5EF4-FFF2-40B4-BE49-F238E27FC236}">
                <a16:creationId xmlns:a16="http://schemas.microsoft.com/office/drawing/2014/main" id="{7367EC74-942D-3038-2521-D103D638822E}"/>
              </a:ext>
            </a:extLst>
          </p:cNvPr>
          <p:cNvCxnSpPr>
            <a:cxnSpLocks/>
          </p:cNvCxnSpPr>
          <p:nvPr/>
        </p:nvCxnSpPr>
        <p:spPr>
          <a:xfrm>
            <a:off x="8412480" y="288264"/>
            <a:ext cx="377952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4622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342E3-98C2-1605-9CC5-B571D5141E3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A463E2C-5D81-9B87-3829-1A5956D441E8}"/>
              </a:ext>
            </a:extLst>
          </p:cNvPr>
          <p:cNvSpPr txBox="1"/>
          <p:nvPr/>
        </p:nvSpPr>
        <p:spPr>
          <a:xfrm>
            <a:off x="4244742" y="396763"/>
            <a:ext cx="4167738" cy="584775"/>
          </a:xfrm>
          <a:prstGeom prst="rect">
            <a:avLst/>
          </a:prstGeom>
          <a:noFill/>
        </p:spPr>
        <p:txBody>
          <a:bodyPr wrap="square">
            <a:spAutoFit/>
          </a:bodyPr>
          <a:lstStyle/>
          <a:p>
            <a:r>
              <a:rPr lang="en-US" sz="3200" b="1" dirty="0">
                <a:effectLst/>
                <a:ea typeface="新細明體" panose="02020500000000000000" pitchFamily="18" charset="-120"/>
              </a:rPr>
              <a:t>Stakeholders</a:t>
            </a:r>
            <a:r>
              <a:rPr lang="zh-TW" altLang="en-US" sz="3200" b="1" dirty="0">
                <a:effectLst/>
                <a:ea typeface="新細明體" panose="02020500000000000000" pitchFamily="18" charset="-120"/>
              </a:rPr>
              <a:t> </a:t>
            </a:r>
            <a:r>
              <a:rPr lang="en-US" altLang="zh-TW" sz="3200" b="1" dirty="0">
                <a:effectLst/>
                <a:ea typeface="新細明體" panose="02020500000000000000" pitchFamily="18" charset="-120"/>
              </a:rPr>
              <a:t>Contacts</a:t>
            </a:r>
            <a:endParaRPr lang="en-US" sz="6000" b="1" spc="123" dirty="0">
              <a:solidFill>
                <a:srgbClr val="2A2E3A"/>
              </a:solidFill>
              <a:ea typeface="Montserrat Classic Bold"/>
              <a:cs typeface="Montserrat Classic Bold"/>
              <a:sym typeface="Montserrat Classic Bold"/>
            </a:endParaRPr>
          </a:p>
        </p:txBody>
      </p:sp>
      <p:cxnSp>
        <p:nvCxnSpPr>
          <p:cNvPr id="9" name="Straight Connector 8">
            <a:extLst>
              <a:ext uri="{FF2B5EF4-FFF2-40B4-BE49-F238E27FC236}">
                <a16:creationId xmlns:a16="http://schemas.microsoft.com/office/drawing/2014/main" id="{B26E09E9-1D13-CD46-8ACB-8D97F181B5CF}"/>
              </a:ext>
            </a:extLst>
          </p:cNvPr>
          <p:cNvCxnSpPr>
            <a:cxnSpLocks/>
          </p:cNvCxnSpPr>
          <p:nvPr/>
        </p:nvCxnSpPr>
        <p:spPr>
          <a:xfrm>
            <a:off x="642366" y="6555428"/>
            <a:ext cx="1074420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A93923D-001C-2565-8FE6-F4E43C9FFA76}"/>
              </a:ext>
            </a:extLst>
          </p:cNvPr>
          <p:cNvCxnSpPr>
            <a:cxnSpLocks/>
          </p:cNvCxnSpPr>
          <p:nvPr/>
        </p:nvCxnSpPr>
        <p:spPr>
          <a:xfrm>
            <a:off x="0" y="288264"/>
            <a:ext cx="3821229"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2720494-8E32-ADB8-8D0D-754603A0B688}"/>
              </a:ext>
            </a:extLst>
          </p:cNvPr>
          <p:cNvCxnSpPr>
            <a:cxnSpLocks/>
          </p:cNvCxnSpPr>
          <p:nvPr/>
        </p:nvCxnSpPr>
        <p:spPr>
          <a:xfrm>
            <a:off x="8412480" y="288264"/>
            <a:ext cx="377952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A7DE854-8F58-F98E-9E7D-06616C376851}"/>
              </a:ext>
            </a:extLst>
          </p:cNvPr>
          <p:cNvGrpSpPr/>
          <p:nvPr/>
        </p:nvGrpSpPr>
        <p:grpSpPr>
          <a:xfrm>
            <a:off x="356134" y="1562846"/>
            <a:ext cx="12101762" cy="4183436"/>
            <a:chOff x="336884" y="1408842"/>
            <a:chExt cx="12101762" cy="4183436"/>
          </a:xfrm>
        </p:grpSpPr>
        <p:grpSp>
          <p:nvGrpSpPr>
            <p:cNvPr id="22" name="Group 21">
              <a:extLst>
                <a:ext uri="{FF2B5EF4-FFF2-40B4-BE49-F238E27FC236}">
                  <a16:creationId xmlns:a16="http://schemas.microsoft.com/office/drawing/2014/main" id="{C3DFFE91-316E-8BB2-0B36-0B1B0AF10406}"/>
                </a:ext>
              </a:extLst>
            </p:cNvPr>
            <p:cNvGrpSpPr/>
            <p:nvPr/>
          </p:nvGrpSpPr>
          <p:grpSpPr>
            <a:xfrm>
              <a:off x="1944286" y="1408842"/>
              <a:ext cx="2011680" cy="596766"/>
              <a:chOff x="904774" y="1429171"/>
              <a:chExt cx="2011680" cy="596766"/>
            </a:xfrm>
          </p:grpSpPr>
          <p:sp>
            <p:nvSpPr>
              <p:cNvPr id="8" name="Rectangle 7">
                <a:extLst>
                  <a:ext uri="{FF2B5EF4-FFF2-40B4-BE49-F238E27FC236}">
                    <a16:creationId xmlns:a16="http://schemas.microsoft.com/office/drawing/2014/main" id="{80ADD91E-5923-77D4-50B8-ECFAFD9FFF73}"/>
                  </a:ext>
                </a:extLst>
              </p:cNvPr>
              <p:cNvSpPr/>
              <p:nvPr/>
            </p:nvSpPr>
            <p:spPr>
              <a:xfrm>
                <a:off x="904774" y="1429171"/>
                <a:ext cx="2011680" cy="596766"/>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CF0B8A1-F69F-7579-6C92-235E20927851}"/>
                  </a:ext>
                </a:extLst>
              </p:cNvPr>
              <p:cNvSpPr txBox="1"/>
              <p:nvPr/>
            </p:nvSpPr>
            <p:spPr>
              <a:xfrm>
                <a:off x="1035918" y="1542888"/>
                <a:ext cx="1749391" cy="369332"/>
              </a:xfrm>
              <a:prstGeom prst="rect">
                <a:avLst/>
              </a:prstGeom>
              <a:noFill/>
            </p:spPr>
            <p:txBody>
              <a:bodyPr wrap="square">
                <a:spAutoFit/>
              </a:bodyPr>
              <a:lstStyle/>
              <a:p>
                <a:r>
                  <a:rPr lang="en-US" sz="1800" b="1" dirty="0">
                    <a:solidFill>
                      <a:schemeClr val="bg1"/>
                    </a:solidFill>
                    <a:effectLst/>
                    <a:ea typeface="新細明體" panose="02020500000000000000" pitchFamily="18" charset="-120"/>
                    <a:cs typeface="Times New Roman" panose="02020603050405020304" pitchFamily="18" charset="0"/>
                  </a:rPr>
                  <a:t>Harleen </a:t>
                </a:r>
                <a:r>
                  <a:rPr lang="en-US" sz="1800" b="1" dirty="0" err="1">
                    <a:solidFill>
                      <a:schemeClr val="bg1"/>
                    </a:solidFill>
                    <a:effectLst/>
                    <a:ea typeface="新細明體" panose="02020500000000000000" pitchFamily="18" charset="-120"/>
                    <a:cs typeface="Times New Roman" panose="02020603050405020304" pitchFamily="18" charset="0"/>
                  </a:rPr>
                  <a:t>Rooprai</a:t>
                </a:r>
                <a:endParaRPr lang="en-US" b="1" dirty="0">
                  <a:solidFill>
                    <a:schemeClr val="bg1"/>
                  </a:solidFill>
                  <a:cs typeface="Times New Roman" panose="02020603050405020304" pitchFamily="18" charset="0"/>
                </a:endParaRPr>
              </a:p>
            </p:txBody>
          </p:sp>
        </p:grpSp>
        <p:grpSp>
          <p:nvGrpSpPr>
            <p:cNvPr id="24" name="Group 23">
              <a:extLst>
                <a:ext uri="{FF2B5EF4-FFF2-40B4-BE49-F238E27FC236}">
                  <a16:creationId xmlns:a16="http://schemas.microsoft.com/office/drawing/2014/main" id="{3C4CF66A-857F-185D-E7D9-78DB9E8E6BF3}"/>
                </a:ext>
              </a:extLst>
            </p:cNvPr>
            <p:cNvGrpSpPr/>
            <p:nvPr/>
          </p:nvGrpSpPr>
          <p:grpSpPr>
            <a:xfrm>
              <a:off x="7558920" y="1408842"/>
              <a:ext cx="1472665" cy="596766"/>
              <a:chOff x="904774" y="1429171"/>
              <a:chExt cx="2011680" cy="596766"/>
            </a:xfrm>
          </p:grpSpPr>
          <p:sp>
            <p:nvSpPr>
              <p:cNvPr id="26" name="Rectangle 25">
                <a:extLst>
                  <a:ext uri="{FF2B5EF4-FFF2-40B4-BE49-F238E27FC236}">
                    <a16:creationId xmlns:a16="http://schemas.microsoft.com/office/drawing/2014/main" id="{BA8F0779-E8E6-4D80-EBE6-4358F95C6B25}"/>
                  </a:ext>
                </a:extLst>
              </p:cNvPr>
              <p:cNvSpPr/>
              <p:nvPr/>
            </p:nvSpPr>
            <p:spPr>
              <a:xfrm>
                <a:off x="904774" y="1429171"/>
                <a:ext cx="2011680" cy="596766"/>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09DAC8B6-4D37-B210-E811-620016B4FC40}"/>
                  </a:ext>
                </a:extLst>
              </p:cNvPr>
              <p:cNvSpPr txBox="1"/>
              <p:nvPr/>
            </p:nvSpPr>
            <p:spPr>
              <a:xfrm>
                <a:off x="1035918" y="1542888"/>
                <a:ext cx="1749391" cy="369332"/>
              </a:xfrm>
              <a:prstGeom prst="rect">
                <a:avLst/>
              </a:prstGeom>
              <a:noFill/>
            </p:spPr>
            <p:txBody>
              <a:bodyPr wrap="square">
                <a:spAutoFit/>
              </a:bodyPr>
              <a:lstStyle/>
              <a:p>
                <a:r>
                  <a:rPr lang="en-US" sz="1800" b="1" dirty="0">
                    <a:solidFill>
                      <a:schemeClr val="bg1"/>
                    </a:solidFill>
                    <a:effectLst/>
                    <a:ea typeface="新細明體" panose="02020500000000000000" pitchFamily="18" charset="-120"/>
                  </a:rPr>
                  <a:t>Rasika </a:t>
                </a:r>
                <a:r>
                  <a:rPr lang="en-US" sz="1800" b="1" dirty="0" err="1">
                    <a:solidFill>
                      <a:schemeClr val="bg1"/>
                    </a:solidFill>
                    <a:effectLst/>
                    <a:ea typeface="新細明體" panose="02020500000000000000" pitchFamily="18" charset="-120"/>
                  </a:rPr>
                  <a:t>Teli</a:t>
                </a:r>
                <a:endParaRPr lang="en-US" b="1" dirty="0">
                  <a:solidFill>
                    <a:schemeClr val="bg1"/>
                  </a:solidFill>
                  <a:cs typeface="Times New Roman" panose="02020603050405020304" pitchFamily="18" charset="0"/>
                </a:endParaRPr>
              </a:p>
            </p:txBody>
          </p:sp>
        </p:grpSp>
        <p:grpSp>
          <p:nvGrpSpPr>
            <p:cNvPr id="30" name="Group 29">
              <a:extLst>
                <a:ext uri="{FF2B5EF4-FFF2-40B4-BE49-F238E27FC236}">
                  <a16:creationId xmlns:a16="http://schemas.microsoft.com/office/drawing/2014/main" id="{88530E0F-7ABB-C8DF-0D95-38F51093362A}"/>
                </a:ext>
              </a:extLst>
            </p:cNvPr>
            <p:cNvGrpSpPr/>
            <p:nvPr/>
          </p:nvGrpSpPr>
          <p:grpSpPr>
            <a:xfrm>
              <a:off x="4732303" y="1408842"/>
              <a:ext cx="1944302" cy="596766"/>
              <a:chOff x="904774" y="1429171"/>
              <a:chExt cx="2011680" cy="596766"/>
            </a:xfrm>
            <a:solidFill>
              <a:schemeClr val="tx2">
                <a:lumMod val="50000"/>
              </a:schemeClr>
            </a:solidFill>
          </p:grpSpPr>
          <p:sp>
            <p:nvSpPr>
              <p:cNvPr id="36" name="Rectangle 35">
                <a:extLst>
                  <a:ext uri="{FF2B5EF4-FFF2-40B4-BE49-F238E27FC236}">
                    <a16:creationId xmlns:a16="http://schemas.microsoft.com/office/drawing/2014/main" id="{2F169B39-3FB9-94D5-E6D4-5C0EDB1EC249}"/>
                  </a:ext>
                </a:extLst>
              </p:cNvPr>
              <p:cNvSpPr/>
              <p:nvPr/>
            </p:nvSpPr>
            <p:spPr>
              <a:xfrm>
                <a:off x="904774" y="1429171"/>
                <a:ext cx="2011680" cy="596766"/>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28166A16-50A0-5A5A-3348-B0D10F1C0F90}"/>
                  </a:ext>
                </a:extLst>
              </p:cNvPr>
              <p:cNvSpPr txBox="1"/>
              <p:nvPr/>
            </p:nvSpPr>
            <p:spPr>
              <a:xfrm>
                <a:off x="1167063" y="1542888"/>
                <a:ext cx="1749391" cy="369332"/>
              </a:xfrm>
              <a:prstGeom prst="rect">
                <a:avLst/>
              </a:prstGeom>
              <a:grpFill/>
            </p:spPr>
            <p:txBody>
              <a:bodyPr wrap="square">
                <a:spAutoFit/>
              </a:bodyPr>
              <a:lstStyle/>
              <a:p>
                <a:r>
                  <a:rPr lang="en-US" sz="1800" b="1" dirty="0">
                    <a:solidFill>
                      <a:schemeClr val="bg1"/>
                    </a:solidFill>
                    <a:effectLst/>
                    <a:ea typeface="新細明體" panose="02020500000000000000" pitchFamily="18" charset="-120"/>
                  </a:rPr>
                  <a:t>Jennifer </a:t>
                </a:r>
                <a:r>
                  <a:rPr lang="en-US" sz="1800" b="1" dirty="0" err="1">
                    <a:solidFill>
                      <a:schemeClr val="bg1"/>
                    </a:solidFill>
                    <a:effectLst/>
                    <a:ea typeface="新細明體" panose="02020500000000000000" pitchFamily="18" charset="-120"/>
                  </a:rPr>
                  <a:t>chen</a:t>
                </a:r>
                <a:endParaRPr lang="en-US" b="1" dirty="0">
                  <a:solidFill>
                    <a:schemeClr val="bg1"/>
                  </a:solidFill>
                  <a:cs typeface="Times New Roman" panose="02020603050405020304" pitchFamily="18" charset="0"/>
                </a:endParaRPr>
              </a:p>
            </p:txBody>
          </p:sp>
        </p:grpSp>
        <p:grpSp>
          <p:nvGrpSpPr>
            <p:cNvPr id="38" name="Group 37">
              <a:extLst>
                <a:ext uri="{FF2B5EF4-FFF2-40B4-BE49-F238E27FC236}">
                  <a16:creationId xmlns:a16="http://schemas.microsoft.com/office/drawing/2014/main" id="{CFD84868-62EB-3420-4AB0-73AE4BC4683F}"/>
                </a:ext>
              </a:extLst>
            </p:cNvPr>
            <p:cNvGrpSpPr/>
            <p:nvPr/>
          </p:nvGrpSpPr>
          <p:grpSpPr>
            <a:xfrm>
              <a:off x="9913901" y="1408842"/>
              <a:ext cx="1472665" cy="596766"/>
              <a:chOff x="904774" y="1429171"/>
              <a:chExt cx="2011680" cy="596766"/>
            </a:xfrm>
            <a:solidFill>
              <a:schemeClr val="tx2">
                <a:lumMod val="50000"/>
              </a:schemeClr>
            </a:solidFill>
          </p:grpSpPr>
          <p:sp>
            <p:nvSpPr>
              <p:cNvPr id="39" name="Rectangle 38">
                <a:extLst>
                  <a:ext uri="{FF2B5EF4-FFF2-40B4-BE49-F238E27FC236}">
                    <a16:creationId xmlns:a16="http://schemas.microsoft.com/office/drawing/2014/main" id="{F2F70196-7E88-F434-674D-DA7E990DBE92}"/>
                  </a:ext>
                </a:extLst>
              </p:cNvPr>
              <p:cNvSpPr/>
              <p:nvPr/>
            </p:nvSpPr>
            <p:spPr>
              <a:xfrm>
                <a:off x="904774" y="1429171"/>
                <a:ext cx="2011680" cy="596766"/>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44CE6FD2-7DB7-CF69-A07A-522BBE853E77}"/>
                  </a:ext>
                </a:extLst>
              </p:cNvPr>
              <p:cNvSpPr txBox="1"/>
              <p:nvPr/>
            </p:nvSpPr>
            <p:spPr>
              <a:xfrm>
                <a:off x="970345" y="1542888"/>
                <a:ext cx="1880536" cy="369332"/>
              </a:xfrm>
              <a:prstGeom prst="rect">
                <a:avLst/>
              </a:prstGeom>
              <a:grpFill/>
            </p:spPr>
            <p:txBody>
              <a:bodyPr wrap="square">
                <a:spAutoFit/>
              </a:bodyPr>
              <a:lstStyle/>
              <a:p>
                <a:r>
                  <a:rPr lang="en-US" sz="1800" b="1" dirty="0">
                    <a:solidFill>
                      <a:schemeClr val="bg1"/>
                    </a:solidFill>
                    <a:effectLst/>
                    <a:ea typeface="新細明體" panose="02020500000000000000" pitchFamily="18" charset="-120"/>
                  </a:rPr>
                  <a:t>Brett Duarte</a:t>
                </a:r>
                <a:endParaRPr lang="en-US" b="1" dirty="0">
                  <a:solidFill>
                    <a:schemeClr val="bg1"/>
                  </a:solidFill>
                  <a:cs typeface="Times New Roman" panose="02020603050405020304" pitchFamily="18" charset="0"/>
                </a:endParaRPr>
              </a:p>
            </p:txBody>
          </p:sp>
        </p:grpSp>
        <p:cxnSp>
          <p:nvCxnSpPr>
            <p:cNvPr id="42" name="Straight Connector 41">
              <a:extLst>
                <a:ext uri="{FF2B5EF4-FFF2-40B4-BE49-F238E27FC236}">
                  <a16:creationId xmlns:a16="http://schemas.microsoft.com/office/drawing/2014/main" id="{B54E90CB-AEF8-D861-D96B-19CF5E36B886}"/>
                </a:ext>
              </a:extLst>
            </p:cNvPr>
            <p:cNvCxnSpPr>
              <a:cxnSpLocks/>
            </p:cNvCxnSpPr>
            <p:nvPr/>
          </p:nvCxnSpPr>
          <p:spPr>
            <a:xfrm>
              <a:off x="336884" y="3429000"/>
              <a:ext cx="10701688" cy="0"/>
            </a:xfrm>
            <a:prstGeom prst="line">
              <a:avLst/>
            </a:prstGeom>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963F1F8C-C649-692F-0878-9844AC5CCA4F}"/>
                </a:ext>
              </a:extLst>
            </p:cNvPr>
            <p:cNvSpPr txBox="1"/>
            <p:nvPr/>
          </p:nvSpPr>
          <p:spPr>
            <a:xfrm>
              <a:off x="439451" y="2774198"/>
              <a:ext cx="794992" cy="461665"/>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r>
                <a:rPr lang="en-US" sz="2400" b="1" dirty="0">
                  <a:effectLst/>
                  <a:ea typeface="新細明體" panose="02020500000000000000" pitchFamily="18" charset="-120"/>
                  <a:cs typeface="Times New Roman" panose="02020603050405020304" pitchFamily="18" charset="0"/>
                </a:rPr>
                <a:t>Role</a:t>
              </a:r>
              <a:endParaRPr lang="en-US" sz="2400" b="1" dirty="0">
                <a:cs typeface="Times New Roman" panose="02020603050405020304" pitchFamily="18" charset="0"/>
              </a:endParaRPr>
            </a:p>
          </p:txBody>
        </p:sp>
        <p:sp>
          <p:nvSpPr>
            <p:cNvPr id="46" name="TextBox 45">
              <a:extLst>
                <a:ext uri="{FF2B5EF4-FFF2-40B4-BE49-F238E27FC236}">
                  <a16:creationId xmlns:a16="http://schemas.microsoft.com/office/drawing/2014/main" id="{92C2641B-9EBC-7D34-7845-CD7B417BEE5E}"/>
                </a:ext>
              </a:extLst>
            </p:cNvPr>
            <p:cNvSpPr txBox="1"/>
            <p:nvPr/>
          </p:nvSpPr>
          <p:spPr>
            <a:xfrm>
              <a:off x="1330694" y="4181483"/>
              <a:ext cx="3154680" cy="677108"/>
            </a:xfrm>
            <a:prstGeom prst="rect">
              <a:avLst/>
            </a:prstGeom>
            <a:noFill/>
          </p:spPr>
          <p:txBody>
            <a:bodyPr wrap="square">
              <a:spAutoFit/>
            </a:bodyPr>
            <a:lstStyle/>
            <a:p>
              <a:pPr algn="ctr"/>
              <a:r>
                <a:rPr lang="en-US" sz="1800" u="sng" dirty="0">
                  <a:effectLst/>
                  <a:ea typeface="新細明體" panose="02020500000000000000" pitchFamily="18" charset="-120"/>
                  <a:hlinkClick r:id="rId2">
                    <a:extLst>
                      <a:ext uri="{A12FA001-AC4F-418D-AE19-62706E023703}">
                        <ahyp:hlinkClr xmlns:ahyp="http://schemas.microsoft.com/office/drawing/2018/hyperlinkcolor" val="tx"/>
                      </a:ext>
                    </a:extLst>
                  </a:hlinkClick>
                </a:rPr>
                <a:t>Harleen.Rooprai@avnet.com</a:t>
              </a:r>
              <a:r>
                <a:rPr lang="en-US" sz="1800" dirty="0">
                  <a:effectLst/>
                  <a:ea typeface="新細明體" panose="02020500000000000000" pitchFamily="18" charset="-120"/>
                  <a:cs typeface="Times New Roman" panose="02020603050405020304" pitchFamily="18" charset="0"/>
                </a:rPr>
                <a:t> </a:t>
              </a:r>
              <a:endParaRPr lang="en-US" dirty="0">
                <a:ea typeface="新細明體" panose="02020500000000000000" pitchFamily="18" charset="-120"/>
                <a:cs typeface="Times New Roman" panose="02020603050405020304" pitchFamily="18" charset="0"/>
              </a:endParaRPr>
            </a:p>
            <a:p>
              <a:pPr algn="ctr"/>
              <a:r>
                <a:rPr lang="en-US" sz="2000" dirty="0">
                  <a:effectLst/>
                  <a:ea typeface="新細明體" panose="02020500000000000000" pitchFamily="18" charset="-120"/>
                </a:rPr>
                <a:t> +1 </a:t>
              </a:r>
              <a:r>
                <a:rPr lang="en-US" sz="1800" dirty="0">
                  <a:effectLst/>
                  <a:ea typeface="新細明體" panose="02020500000000000000" pitchFamily="18" charset="-120"/>
                </a:rPr>
                <a:t>(480) 643-5183</a:t>
              </a:r>
              <a:endParaRPr lang="en-US" dirty="0"/>
            </a:p>
          </p:txBody>
        </p:sp>
        <p:sp>
          <p:nvSpPr>
            <p:cNvPr id="48" name="TextBox 47">
              <a:extLst>
                <a:ext uri="{FF2B5EF4-FFF2-40B4-BE49-F238E27FC236}">
                  <a16:creationId xmlns:a16="http://schemas.microsoft.com/office/drawing/2014/main" id="{BF354DED-A2E6-337B-71EC-CB75EDE8A435}"/>
                </a:ext>
              </a:extLst>
            </p:cNvPr>
            <p:cNvSpPr txBox="1"/>
            <p:nvPr/>
          </p:nvSpPr>
          <p:spPr>
            <a:xfrm>
              <a:off x="4115707" y="4175815"/>
              <a:ext cx="3154680" cy="646331"/>
            </a:xfrm>
            <a:prstGeom prst="rect">
              <a:avLst/>
            </a:prstGeom>
            <a:noFill/>
          </p:spPr>
          <p:txBody>
            <a:bodyPr wrap="square">
              <a:spAutoFit/>
            </a:bodyPr>
            <a:lstStyle/>
            <a:p>
              <a:pPr algn="ctr"/>
              <a:r>
                <a:rPr lang="en-US" sz="1800" u="sng" dirty="0">
                  <a:effectLst/>
                  <a:ea typeface="新細明體" panose="02020500000000000000" pitchFamily="18" charset="-120"/>
                </a:rPr>
                <a:t>jennifer.chen@avnet.com </a:t>
              </a:r>
            </a:p>
            <a:p>
              <a:pPr algn="ctr"/>
              <a:r>
                <a:rPr lang="en-US" sz="1800" dirty="0">
                  <a:effectLst/>
                  <a:ea typeface="新細明體" panose="02020500000000000000" pitchFamily="18" charset="-120"/>
                </a:rPr>
                <a:t>+1 (480) 643-7291</a:t>
              </a:r>
              <a:endParaRPr lang="en-US" dirty="0"/>
            </a:p>
          </p:txBody>
        </p:sp>
        <p:sp>
          <p:nvSpPr>
            <p:cNvPr id="49" name="TextBox 48">
              <a:extLst>
                <a:ext uri="{FF2B5EF4-FFF2-40B4-BE49-F238E27FC236}">
                  <a16:creationId xmlns:a16="http://schemas.microsoft.com/office/drawing/2014/main" id="{682C54A4-40C3-6FB0-4B15-25746C6FC754}"/>
                </a:ext>
              </a:extLst>
            </p:cNvPr>
            <p:cNvSpPr txBox="1"/>
            <p:nvPr/>
          </p:nvSpPr>
          <p:spPr>
            <a:xfrm>
              <a:off x="336885" y="4175815"/>
              <a:ext cx="1218504" cy="461665"/>
            </a:xfrm>
            <a:prstGeom prst="rect">
              <a:avLst/>
            </a:prstGeom>
            <a:noFill/>
          </p:spPr>
          <p:txBody>
            <a:bodyPr wrap="square">
              <a:spAutoFit/>
            </a:bodyPr>
            <a:lstStyle/>
            <a:p>
              <a:r>
                <a:rPr lang="en-US" altLang="zh-TW" sz="2400" b="1" dirty="0">
                  <a:solidFill>
                    <a:schemeClr val="bg1"/>
                  </a:solidFill>
                  <a:effectLst/>
                  <a:highlight>
                    <a:srgbClr val="000000"/>
                  </a:highlight>
                  <a:ea typeface="新細明體" panose="02020500000000000000" pitchFamily="18" charset="-120"/>
                  <a:cs typeface="Times New Roman" panose="02020603050405020304" pitchFamily="18" charset="0"/>
                </a:rPr>
                <a:t>Contact</a:t>
              </a:r>
              <a:endParaRPr lang="en-US" sz="2400" b="1" dirty="0">
                <a:solidFill>
                  <a:schemeClr val="bg1"/>
                </a:solidFill>
                <a:highlight>
                  <a:srgbClr val="000000"/>
                </a:highlight>
                <a:cs typeface="Times New Roman" panose="02020603050405020304" pitchFamily="18" charset="0"/>
              </a:endParaRPr>
            </a:p>
          </p:txBody>
        </p:sp>
        <p:sp>
          <p:nvSpPr>
            <p:cNvPr id="50" name="TextBox 49">
              <a:extLst>
                <a:ext uri="{FF2B5EF4-FFF2-40B4-BE49-F238E27FC236}">
                  <a16:creationId xmlns:a16="http://schemas.microsoft.com/office/drawing/2014/main" id="{71D7E929-9908-AE58-14A7-7CF749A599E5}"/>
                </a:ext>
              </a:extLst>
            </p:cNvPr>
            <p:cNvSpPr txBox="1"/>
            <p:nvPr/>
          </p:nvSpPr>
          <p:spPr>
            <a:xfrm>
              <a:off x="6759221" y="4204108"/>
              <a:ext cx="3154680" cy="646331"/>
            </a:xfrm>
            <a:prstGeom prst="rect">
              <a:avLst/>
            </a:prstGeom>
            <a:noFill/>
          </p:spPr>
          <p:txBody>
            <a:bodyPr wrap="square">
              <a:spAutoFit/>
            </a:bodyPr>
            <a:lstStyle/>
            <a:p>
              <a:pPr algn="ctr">
                <a:tabLst>
                  <a:tab pos="228600" algn="l"/>
                  <a:tab pos="457200" algn="l"/>
                  <a:tab pos="685800" algn="l"/>
                  <a:tab pos="914400" algn="l"/>
                  <a:tab pos="1143000" algn="l"/>
                  <a:tab pos="1371600" algn="l"/>
                  <a:tab pos="1600200" algn="l"/>
                  <a:tab pos="1828800" algn="l"/>
                  <a:tab pos="457200" algn="l"/>
                </a:tabLst>
              </a:pPr>
              <a:r>
                <a:rPr lang="en-US" sz="1800" u="sng" dirty="0">
                  <a:effectLst/>
                  <a:ea typeface="新細明體" panose="02020500000000000000" pitchFamily="18" charset="-120"/>
                  <a:cs typeface="Times New Roman" panose="02020603050405020304" pitchFamily="18" charset="0"/>
                </a:rPr>
                <a:t>rteli1@asu.edu</a:t>
              </a:r>
              <a:r>
                <a:rPr lang="en-US" sz="1800" dirty="0">
                  <a:effectLst/>
                  <a:ea typeface="新細明體" panose="02020500000000000000" pitchFamily="18" charset="-120"/>
                  <a:cs typeface="Times New Roman" panose="02020603050405020304" pitchFamily="18" charset="0"/>
                </a:rPr>
                <a:t> </a:t>
              </a:r>
            </a:p>
            <a:p>
              <a:pPr algn="ctr">
                <a:tabLst>
                  <a:tab pos="228600" algn="l"/>
                  <a:tab pos="457200" algn="l"/>
                  <a:tab pos="685800" algn="l"/>
                  <a:tab pos="914400" algn="l"/>
                  <a:tab pos="1143000" algn="l"/>
                  <a:tab pos="1371600" algn="l"/>
                  <a:tab pos="1600200" algn="l"/>
                  <a:tab pos="1828800" algn="l"/>
                  <a:tab pos="457200" algn="l"/>
                </a:tabLst>
              </a:pPr>
              <a:r>
                <a:rPr lang="en-US" sz="1800" dirty="0">
                  <a:effectLst/>
                  <a:ea typeface="新細明體" panose="02020500000000000000" pitchFamily="18" charset="-120"/>
                  <a:cs typeface="Times New Roman" panose="02020603050405020304" pitchFamily="18" charset="0"/>
                </a:rPr>
                <a:t>+1(623)281-5722</a:t>
              </a:r>
              <a:endParaRPr lang="en-US" sz="3200" b="1" dirty="0">
                <a:effectLst/>
                <a:ea typeface="Roboto" panose="02000000000000000000" pitchFamily="2" charset="0"/>
                <a:cs typeface="Roboto" panose="02000000000000000000" pitchFamily="2" charset="0"/>
              </a:endParaRPr>
            </a:p>
          </p:txBody>
        </p:sp>
        <p:sp>
          <p:nvSpPr>
            <p:cNvPr id="51" name="TextBox 50">
              <a:extLst>
                <a:ext uri="{FF2B5EF4-FFF2-40B4-BE49-F238E27FC236}">
                  <a16:creationId xmlns:a16="http://schemas.microsoft.com/office/drawing/2014/main" id="{48CA1E3C-50CC-2102-FABB-A2D6F0951F51}"/>
                </a:ext>
              </a:extLst>
            </p:cNvPr>
            <p:cNvSpPr txBox="1"/>
            <p:nvPr/>
          </p:nvSpPr>
          <p:spPr>
            <a:xfrm>
              <a:off x="9283966" y="4145422"/>
              <a:ext cx="3154680" cy="369332"/>
            </a:xfrm>
            <a:prstGeom prst="rect">
              <a:avLst/>
            </a:prstGeom>
            <a:noFill/>
          </p:spPr>
          <p:txBody>
            <a:bodyPr wrap="square">
              <a:spAutoFit/>
            </a:bodyPr>
            <a:lstStyle/>
            <a:p>
              <a:pPr algn="ctr"/>
              <a:r>
                <a:rPr lang="en-US" sz="1800" u="sng" dirty="0">
                  <a:effectLst/>
                  <a:ea typeface="新細明體" panose="02020500000000000000" pitchFamily="18" charset="-120"/>
                </a:rPr>
                <a:t>Brett.Duarte@asu.edu</a:t>
              </a:r>
              <a:endParaRPr lang="en-US" dirty="0"/>
            </a:p>
          </p:txBody>
        </p:sp>
        <p:sp>
          <p:nvSpPr>
            <p:cNvPr id="52" name="TextBox 51">
              <a:extLst>
                <a:ext uri="{FF2B5EF4-FFF2-40B4-BE49-F238E27FC236}">
                  <a16:creationId xmlns:a16="http://schemas.microsoft.com/office/drawing/2014/main" id="{E2649840-3523-34F3-A915-3E0B42B00801}"/>
                </a:ext>
              </a:extLst>
            </p:cNvPr>
            <p:cNvSpPr txBox="1"/>
            <p:nvPr/>
          </p:nvSpPr>
          <p:spPr>
            <a:xfrm>
              <a:off x="1330694" y="2766875"/>
              <a:ext cx="3154680" cy="369332"/>
            </a:xfrm>
            <a:prstGeom prst="rect">
              <a:avLst/>
            </a:prstGeom>
            <a:noFill/>
          </p:spPr>
          <p:txBody>
            <a:bodyPr wrap="square">
              <a:spAutoFit/>
            </a:bodyPr>
            <a:lstStyle/>
            <a:p>
              <a:pPr algn="ctr"/>
              <a:r>
                <a:rPr lang="en-US" sz="1800" b="1" dirty="0">
                  <a:effectLst/>
                  <a:ea typeface="新細明體" panose="02020500000000000000" pitchFamily="18" charset="-120"/>
                  <a:cs typeface="Times New Roman" panose="02020603050405020304" pitchFamily="18" charset="0"/>
                </a:rPr>
                <a:t>Client PoC</a:t>
              </a:r>
              <a:endParaRPr lang="en-US" b="1" dirty="0">
                <a:cs typeface="Times New Roman" panose="02020603050405020304" pitchFamily="18" charset="0"/>
              </a:endParaRPr>
            </a:p>
          </p:txBody>
        </p:sp>
        <p:sp>
          <p:nvSpPr>
            <p:cNvPr id="53" name="TextBox 52">
              <a:extLst>
                <a:ext uri="{FF2B5EF4-FFF2-40B4-BE49-F238E27FC236}">
                  <a16:creationId xmlns:a16="http://schemas.microsoft.com/office/drawing/2014/main" id="{ECB765A2-147E-43F8-BD0F-F6D791FF5F23}"/>
                </a:ext>
              </a:extLst>
            </p:cNvPr>
            <p:cNvSpPr txBox="1"/>
            <p:nvPr/>
          </p:nvSpPr>
          <p:spPr>
            <a:xfrm>
              <a:off x="4208768" y="2766875"/>
              <a:ext cx="3154680" cy="369332"/>
            </a:xfrm>
            <a:prstGeom prst="rect">
              <a:avLst/>
            </a:prstGeom>
            <a:noFill/>
          </p:spPr>
          <p:txBody>
            <a:bodyPr wrap="square">
              <a:spAutoFit/>
            </a:bodyPr>
            <a:lstStyle/>
            <a:p>
              <a:pPr algn="ctr"/>
              <a:r>
                <a:rPr lang="en-US" sz="1800" b="1" dirty="0">
                  <a:effectLst/>
                  <a:ea typeface="新細明體" panose="02020500000000000000" pitchFamily="18" charset="-120"/>
                  <a:cs typeface="Times New Roman" panose="02020603050405020304" pitchFamily="18" charset="0"/>
                </a:rPr>
                <a:t>Client, Sr. Tech Advisor</a:t>
              </a:r>
              <a:endParaRPr lang="en-US" b="1" dirty="0">
                <a:cs typeface="Times New Roman" panose="02020603050405020304" pitchFamily="18" charset="0"/>
              </a:endParaRPr>
            </a:p>
          </p:txBody>
        </p:sp>
        <p:sp>
          <p:nvSpPr>
            <p:cNvPr id="54" name="TextBox 53">
              <a:extLst>
                <a:ext uri="{FF2B5EF4-FFF2-40B4-BE49-F238E27FC236}">
                  <a16:creationId xmlns:a16="http://schemas.microsoft.com/office/drawing/2014/main" id="{DC878917-68E9-557A-89D6-AE98F4CBE6F3}"/>
                </a:ext>
              </a:extLst>
            </p:cNvPr>
            <p:cNvSpPr txBox="1"/>
            <p:nvPr/>
          </p:nvSpPr>
          <p:spPr>
            <a:xfrm>
              <a:off x="6717912" y="2766875"/>
              <a:ext cx="3154680" cy="369332"/>
            </a:xfrm>
            <a:prstGeom prst="rect">
              <a:avLst/>
            </a:prstGeom>
            <a:noFill/>
          </p:spPr>
          <p:txBody>
            <a:bodyPr wrap="square">
              <a:spAutoFit/>
            </a:bodyPr>
            <a:lstStyle/>
            <a:p>
              <a:pPr algn="ctr"/>
              <a:r>
                <a:rPr lang="en-US" sz="1800" b="1" dirty="0">
                  <a:effectLst/>
                  <a:ea typeface="新細明體" panose="02020500000000000000" pitchFamily="18" charset="-120"/>
                  <a:cs typeface="Times New Roman" panose="02020603050405020304" pitchFamily="18" charset="0"/>
                </a:rPr>
                <a:t>Team, PoC</a:t>
              </a:r>
              <a:endParaRPr lang="en-US" b="1" dirty="0">
                <a:cs typeface="Times New Roman" panose="02020603050405020304" pitchFamily="18" charset="0"/>
              </a:endParaRPr>
            </a:p>
          </p:txBody>
        </p:sp>
        <p:sp>
          <p:nvSpPr>
            <p:cNvPr id="55" name="TextBox 54">
              <a:extLst>
                <a:ext uri="{FF2B5EF4-FFF2-40B4-BE49-F238E27FC236}">
                  <a16:creationId xmlns:a16="http://schemas.microsoft.com/office/drawing/2014/main" id="{B914B5DF-BEB2-8D06-2771-F77C020FDB8B}"/>
                </a:ext>
              </a:extLst>
            </p:cNvPr>
            <p:cNvSpPr txBox="1"/>
            <p:nvPr/>
          </p:nvSpPr>
          <p:spPr>
            <a:xfrm>
              <a:off x="9166339" y="2747825"/>
              <a:ext cx="3154680" cy="369332"/>
            </a:xfrm>
            <a:prstGeom prst="rect">
              <a:avLst/>
            </a:prstGeom>
            <a:noFill/>
          </p:spPr>
          <p:txBody>
            <a:bodyPr wrap="square">
              <a:spAutoFit/>
            </a:bodyPr>
            <a:lstStyle/>
            <a:p>
              <a:pPr algn="ctr"/>
              <a:r>
                <a:rPr lang="en-US" sz="1800" b="1" dirty="0">
                  <a:effectLst/>
                  <a:ea typeface="新細明體" panose="02020500000000000000" pitchFamily="18" charset="-120"/>
                  <a:cs typeface="Times New Roman" panose="02020603050405020304" pitchFamily="18" charset="0"/>
                </a:rPr>
                <a:t>Domain Expert, ASU</a:t>
              </a:r>
              <a:endParaRPr lang="en-US" b="1" dirty="0">
                <a:cs typeface="Times New Roman" panose="02020603050405020304" pitchFamily="18" charset="0"/>
              </a:endParaRPr>
            </a:p>
          </p:txBody>
        </p:sp>
        <p:cxnSp>
          <p:nvCxnSpPr>
            <p:cNvPr id="57" name="Straight Connector 56">
              <a:extLst>
                <a:ext uri="{FF2B5EF4-FFF2-40B4-BE49-F238E27FC236}">
                  <a16:creationId xmlns:a16="http://schemas.microsoft.com/office/drawing/2014/main" id="{30F216C6-3D39-32B8-C003-49AB5FEACF91}"/>
                </a:ext>
              </a:extLst>
            </p:cNvPr>
            <p:cNvCxnSpPr/>
            <p:nvPr/>
          </p:nvCxnSpPr>
          <p:spPr>
            <a:xfrm>
              <a:off x="4389121" y="1522559"/>
              <a:ext cx="0" cy="4069719"/>
            </a:xfrm>
            <a:prstGeom prst="line">
              <a:avLst/>
            </a:prstGeom>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29AACDC-7278-7CB4-D2CA-A54C7BE4D0CB}"/>
                </a:ext>
              </a:extLst>
            </p:cNvPr>
            <p:cNvCxnSpPr/>
            <p:nvPr/>
          </p:nvCxnSpPr>
          <p:spPr>
            <a:xfrm>
              <a:off x="7055318" y="1522559"/>
              <a:ext cx="0" cy="4069719"/>
            </a:xfrm>
            <a:prstGeom prst="line">
              <a:avLst/>
            </a:prstGeom>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B41F6C47-0905-FB06-5974-7F9B7A5054F8}"/>
                </a:ext>
              </a:extLst>
            </p:cNvPr>
            <p:cNvCxnSpPr/>
            <p:nvPr/>
          </p:nvCxnSpPr>
          <p:spPr>
            <a:xfrm>
              <a:off x="9615638" y="1522559"/>
              <a:ext cx="0" cy="4069719"/>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937051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340F287-49B3-8C7E-85B3-1ACC1B0AF297}"/>
              </a:ext>
            </a:extLst>
          </p:cNvPr>
          <p:cNvGrpSpPr/>
          <p:nvPr/>
        </p:nvGrpSpPr>
        <p:grpSpPr>
          <a:xfrm>
            <a:off x="4230877" y="2650554"/>
            <a:ext cx="3138638" cy="2412733"/>
            <a:chOff x="4268803" y="1879332"/>
            <a:chExt cx="3138638" cy="2412733"/>
          </a:xfrm>
        </p:grpSpPr>
        <p:sp>
          <p:nvSpPr>
            <p:cNvPr id="4" name="Oval 3">
              <a:extLst>
                <a:ext uri="{FF2B5EF4-FFF2-40B4-BE49-F238E27FC236}">
                  <a16:creationId xmlns:a16="http://schemas.microsoft.com/office/drawing/2014/main" id="{C5C1475D-4377-A59A-E27D-E9E7F5ECEB74}"/>
                </a:ext>
              </a:extLst>
            </p:cNvPr>
            <p:cNvSpPr/>
            <p:nvPr/>
          </p:nvSpPr>
          <p:spPr>
            <a:xfrm>
              <a:off x="4546332" y="1879332"/>
              <a:ext cx="2412733" cy="2412733"/>
            </a:xfrm>
            <a:prstGeom prst="ellipse">
              <a:avLst/>
            </a:prstGeom>
            <a:noFill/>
            <a:ln w="38100">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67A7D85-93AB-C106-B680-E1D2BC831FB0}"/>
                </a:ext>
              </a:extLst>
            </p:cNvPr>
            <p:cNvSpPr txBox="1"/>
            <p:nvPr/>
          </p:nvSpPr>
          <p:spPr>
            <a:xfrm>
              <a:off x="4268803" y="2483087"/>
              <a:ext cx="3138638" cy="1015663"/>
            </a:xfrm>
            <a:prstGeom prst="rect">
              <a:avLst/>
            </a:prstGeom>
            <a:noFill/>
          </p:spPr>
          <p:txBody>
            <a:bodyPr wrap="square">
              <a:spAutoFit/>
            </a:bodyPr>
            <a:lstStyle/>
            <a:p>
              <a:pPr algn="ctr"/>
              <a:r>
                <a:rPr lang="en-US" sz="2000" b="1" dirty="0">
                  <a:effectLst/>
                  <a:ea typeface="新細明體" panose="02020500000000000000" pitchFamily="18" charset="-120"/>
                </a:rPr>
                <a:t>Data </a:t>
              </a:r>
              <a:endParaRPr lang="en-US" sz="2000" b="1" dirty="0">
                <a:ea typeface="新細明體" panose="02020500000000000000" pitchFamily="18" charset="-120"/>
              </a:endParaRPr>
            </a:p>
            <a:p>
              <a:pPr algn="ctr"/>
              <a:r>
                <a:rPr lang="en-US" sz="2000" b="1" dirty="0">
                  <a:effectLst/>
                  <a:ea typeface="新細明體" panose="02020500000000000000" pitchFamily="18" charset="-120"/>
                </a:rPr>
                <a:t>&amp;</a:t>
              </a:r>
            </a:p>
            <a:p>
              <a:pPr algn="ctr"/>
              <a:r>
                <a:rPr lang="en-US" sz="2000" b="1" dirty="0">
                  <a:effectLst/>
                  <a:ea typeface="新細明體" panose="02020500000000000000" pitchFamily="18" charset="-120"/>
                </a:rPr>
                <a:t>Facility Resources </a:t>
              </a:r>
              <a:endParaRPr lang="en-US" sz="2000" b="1" dirty="0"/>
            </a:p>
          </p:txBody>
        </p:sp>
      </p:grpSp>
      <p:sp>
        <p:nvSpPr>
          <p:cNvPr id="27" name="TextBox 26">
            <a:extLst>
              <a:ext uri="{FF2B5EF4-FFF2-40B4-BE49-F238E27FC236}">
                <a16:creationId xmlns:a16="http://schemas.microsoft.com/office/drawing/2014/main" id="{BC1FC24A-FBE2-AA95-F04E-7E8BD7ADB8DA}"/>
              </a:ext>
            </a:extLst>
          </p:cNvPr>
          <p:cNvSpPr txBox="1"/>
          <p:nvPr/>
        </p:nvSpPr>
        <p:spPr>
          <a:xfrm>
            <a:off x="98914" y="4403677"/>
            <a:ext cx="1617046" cy="369332"/>
          </a:xfrm>
          <a:prstGeom prst="rect">
            <a:avLst/>
          </a:prstGeom>
          <a:noFill/>
        </p:spPr>
        <p:txBody>
          <a:bodyPr wrap="none" rtlCol="0">
            <a:spAutoFit/>
          </a:bodyPr>
          <a:lstStyle/>
          <a:p>
            <a:r>
              <a:rPr lang="en-US" altLang="zh-TW" b="1" dirty="0"/>
              <a:t>Teams Channel</a:t>
            </a:r>
            <a:endParaRPr lang="en-US" b="1" dirty="0"/>
          </a:p>
        </p:txBody>
      </p:sp>
      <p:cxnSp>
        <p:nvCxnSpPr>
          <p:cNvPr id="29" name="Straight Connector 28">
            <a:extLst>
              <a:ext uri="{FF2B5EF4-FFF2-40B4-BE49-F238E27FC236}">
                <a16:creationId xmlns:a16="http://schemas.microsoft.com/office/drawing/2014/main" id="{99516451-8791-182C-AC12-F88EE419DDCF}"/>
              </a:ext>
            </a:extLst>
          </p:cNvPr>
          <p:cNvCxnSpPr>
            <a:stCxn id="27" idx="3"/>
          </p:cNvCxnSpPr>
          <p:nvPr/>
        </p:nvCxnSpPr>
        <p:spPr>
          <a:xfrm>
            <a:off x="1715960" y="4588343"/>
            <a:ext cx="1163507" cy="91956"/>
          </a:xfrm>
          <a:prstGeom prst="line">
            <a:avLst/>
          </a:prstGeom>
        </p:spPr>
        <p:style>
          <a:lnRef idx="1">
            <a:schemeClr val="dk1"/>
          </a:lnRef>
          <a:fillRef idx="0">
            <a:schemeClr val="dk1"/>
          </a:fillRef>
          <a:effectRef idx="0">
            <a:schemeClr val="dk1"/>
          </a:effectRef>
          <a:fontRef idx="minor">
            <a:schemeClr val="tx1"/>
          </a:fontRef>
        </p:style>
      </p:cxnSp>
      <p:grpSp>
        <p:nvGrpSpPr>
          <p:cNvPr id="12" name="Group 11">
            <a:extLst>
              <a:ext uri="{FF2B5EF4-FFF2-40B4-BE49-F238E27FC236}">
                <a16:creationId xmlns:a16="http://schemas.microsoft.com/office/drawing/2014/main" id="{0D1058D8-71EE-EE6C-8BBE-4653A2ED8309}"/>
              </a:ext>
            </a:extLst>
          </p:cNvPr>
          <p:cNvGrpSpPr/>
          <p:nvPr/>
        </p:nvGrpSpPr>
        <p:grpSpPr>
          <a:xfrm>
            <a:off x="2817099" y="3953076"/>
            <a:ext cx="1449405" cy="1270535"/>
            <a:chOff x="2897204" y="1415529"/>
            <a:chExt cx="1449405" cy="1270535"/>
          </a:xfrm>
        </p:grpSpPr>
        <p:sp>
          <p:nvSpPr>
            <p:cNvPr id="13" name="Oval 12">
              <a:extLst>
                <a:ext uri="{FF2B5EF4-FFF2-40B4-BE49-F238E27FC236}">
                  <a16:creationId xmlns:a16="http://schemas.microsoft.com/office/drawing/2014/main" id="{4A6E707B-12AA-5EC3-EE1B-6BFEB99AC88C}"/>
                </a:ext>
              </a:extLst>
            </p:cNvPr>
            <p:cNvSpPr/>
            <p:nvPr/>
          </p:nvSpPr>
          <p:spPr>
            <a:xfrm>
              <a:off x="2897204" y="1415529"/>
              <a:ext cx="1270535" cy="1270535"/>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4DEB23F-5664-79F3-688E-60D674C26987}"/>
                </a:ext>
              </a:extLst>
            </p:cNvPr>
            <p:cNvSpPr txBox="1"/>
            <p:nvPr/>
          </p:nvSpPr>
          <p:spPr>
            <a:xfrm>
              <a:off x="2999072" y="1866130"/>
              <a:ext cx="1347537" cy="369332"/>
            </a:xfrm>
            <a:prstGeom prst="rect">
              <a:avLst/>
            </a:prstGeom>
            <a:noFill/>
          </p:spPr>
          <p:txBody>
            <a:bodyPr wrap="square">
              <a:spAutoFit/>
            </a:bodyPr>
            <a:lstStyle/>
            <a:p>
              <a:r>
                <a:rPr lang="en-US" sz="1800" b="1" dirty="0">
                  <a:solidFill>
                    <a:schemeClr val="bg1"/>
                  </a:solidFill>
                  <a:effectLst/>
                  <a:latin typeface="Times New Roman" panose="02020603050405020304" pitchFamily="18" charset="0"/>
                  <a:ea typeface="新細明體" panose="02020500000000000000" pitchFamily="18" charset="-120"/>
                </a:rPr>
                <a:t>Location</a:t>
              </a:r>
              <a:endParaRPr lang="en-US" dirty="0">
                <a:solidFill>
                  <a:schemeClr val="bg1"/>
                </a:solidFill>
              </a:endParaRPr>
            </a:p>
          </p:txBody>
        </p:sp>
      </p:grpSp>
      <p:cxnSp>
        <p:nvCxnSpPr>
          <p:cNvPr id="34" name="Straight Connector 33">
            <a:extLst>
              <a:ext uri="{FF2B5EF4-FFF2-40B4-BE49-F238E27FC236}">
                <a16:creationId xmlns:a16="http://schemas.microsoft.com/office/drawing/2014/main" id="{82926E05-7448-160E-156A-037E6E390450}"/>
              </a:ext>
            </a:extLst>
          </p:cNvPr>
          <p:cNvCxnSpPr>
            <a:cxnSpLocks/>
          </p:cNvCxnSpPr>
          <p:nvPr/>
        </p:nvCxnSpPr>
        <p:spPr>
          <a:xfrm flipV="1">
            <a:off x="6660281" y="5841600"/>
            <a:ext cx="702853" cy="223534"/>
          </a:xfrm>
          <a:prstGeom prst="line">
            <a:avLst/>
          </a:prstGeom>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FFB7177D-5EE9-C6D1-4A12-AC9669BAA8F0}"/>
              </a:ext>
            </a:extLst>
          </p:cNvPr>
          <p:cNvSpPr txBox="1"/>
          <p:nvPr/>
        </p:nvSpPr>
        <p:spPr>
          <a:xfrm>
            <a:off x="282397" y="422998"/>
            <a:ext cx="3374058" cy="2031325"/>
          </a:xfrm>
          <a:prstGeom prst="rect">
            <a:avLst/>
          </a:prstGeom>
          <a:noFill/>
        </p:spPr>
        <p:txBody>
          <a:bodyPr wrap="square">
            <a:spAutoFit/>
          </a:bodyPr>
          <a:lstStyle/>
          <a:p>
            <a:r>
              <a:rPr lang="en-US" altLang="zh-TW" dirty="0">
                <a:solidFill>
                  <a:srgbClr val="403152"/>
                </a:solidFill>
                <a:ea typeface="新細明體" panose="02020500000000000000" pitchFamily="18" charset="-120"/>
                <a:cs typeface="Times New Roman" panose="02020603050405020304" pitchFamily="18" charset="0"/>
              </a:rPr>
              <a:t>T</a:t>
            </a:r>
            <a:r>
              <a:rPr lang="en-US" sz="1800" dirty="0">
                <a:solidFill>
                  <a:srgbClr val="403152"/>
                </a:solidFill>
                <a:effectLst/>
                <a:ea typeface="新細明體" panose="02020500000000000000" pitchFamily="18" charset="-120"/>
                <a:cs typeface="Times New Roman" panose="02020603050405020304" pitchFamily="18" charset="0"/>
              </a:rPr>
              <a:t>he dataset contains</a:t>
            </a:r>
            <a:r>
              <a:rPr lang="en-US" sz="1800" b="1" dirty="0">
                <a:solidFill>
                  <a:srgbClr val="403152"/>
                </a:solidFill>
                <a:effectLst/>
                <a:ea typeface="新細明體" panose="02020500000000000000" pitchFamily="18" charset="-120"/>
                <a:cs typeface="Times New Roman" panose="02020603050405020304" pitchFamily="18" charset="0"/>
              </a:rPr>
              <a:t> historical shipment data </a:t>
            </a:r>
            <a:r>
              <a:rPr lang="en-US" sz="1800" dirty="0">
                <a:solidFill>
                  <a:srgbClr val="403152"/>
                </a:solidFill>
                <a:effectLst/>
                <a:ea typeface="新細明體" panose="02020500000000000000" pitchFamily="18" charset="-120"/>
                <a:cs typeface="Times New Roman" panose="02020603050405020304" pitchFamily="18" charset="0"/>
              </a:rPr>
              <a:t>as well as </a:t>
            </a:r>
            <a:r>
              <a:rPr lang="en-US" sz="1800" b="1" dirty="0">
                <a:solidFill>
                  <a:srgbClr val="403152"/>
                </a:solidFill>
                <a:effectLst/>
                <a:ea typeface="新細明體" panose="02020500000000000000" pitchFamily="18" charset="-120"/>
                <a:cs typeface="Times New Roman" panose="02020603050405020304" pitchFamily="18" charset="0"/>
              </a:rPr>
              <a:t>forecast demand.</a:t>
            </a:r>
            <a:r>
              <a:rPr lang="en-US" sz="1800" dirty="0">
                <a:solidFill>
                  <a:srgbClr val="403152"/>
                </a:solidFill>
                <a:effectLst/>
                <a:ea typeface="新細明體" panose="02020500000000000000" pitchFamily="18" charset="-120"/>
                <a:cs typeface="Times New Roman" panose="02020603050405020304" pitchFamily="18" charset="0"/>
              </a:rPr>
              <a:t> </a:t>
            </a:r>
            <a:r>
              <a:rPr lang="en-US" sz="1800" b="1" dirty="0">
                <a:solidFill>
                  <a:srgbClr val="403152"/>
                </a:solidFill>
                <a:effectLst/>
                <a:ea typeface="新細明體" panose="02020500000000000000" pitchFamily="18" charset="-120"/>
                <a:cs typeface="Times New Roman" panose="02020603050405020304" pitchFamily="18" charset="0"/>
              </a:rPr>
              <a:t>Product information, </a:t>
            </a:r>
            <a:r>
              <a:rPr lang="en-US" sz="1800" dirty="0">
                <a:solidFill>
                  <a:srgbClr val="403152"/>
                </a:solidFill>
                <a:effectLst/>
                <a:ea typeface="新細明體" panose="02020500000000000000" pitchFamily="18" charset="-120"/>
                <a:cs typeface="Times New Roman" panose="02020603050405020304" pitchFamily="18" charset="0"/>
              </a:rPr>
              <a:t>manufacturing sites, necessary </a:t>
            </a:r>
            <a:r>
              <a:rPr lang="en-US" sz="1800" b="1" dirty="0">
                <a:solidFill>
                  <a:srgbClr val="403152"/>
                </a:solidFill>
                <a:effectLst/>
                <a:ea typeface="新細明體" panose="02020500000000000000" pitchFamily="18" charset="-120"/>
                <a:cs typeface="Times New Roman" panose="02020603050405020304" pitchFamily="18" charset="0"/>
              </a:rPr>
              <a:t>dates, estimated quantities, and shipment records </a:t>
            </a:r>
            <a:r>
              <a:rPr lang="en-US" sz="1800" dirty="0">
                <a:solidFill>
                  <a:srgbClr val="403152"/>
                </a:solidFill>
                <a:effectLst/>
                <a:ea typeface="新細明體" panose="02020500000000000000" pitchFamily="18" charset="-120"/>
                <a:cs typeface="Times New Roman" panose="02020603050405020304" pitchFamily="18" charset="0"/>
              </a:rPr>
              <a:t>are all included. </a:t>
            </a:r>
            <a:br>
              <a:rPr lang="en-US" sz="1800" dirty="0">
                <a:solidFill>
                  <a:srgbClr val="403152"/>
                </a:solidFill>
                <a:effectLst/>
                <a:ea typeface="新細明體" panose="02020500000000000000" pitchFamily="18" charset="-120"/>
                <a:cs typeface="Times New Roman" panose="02020603050405020304" pitchFamily="18" charset="0"/>
              </a:rPr>
            </a:br>
            <a:endParaRPr lang="en-US" dirty="0"/>
          </a:p>
        </p:txBody>
      </p:sp>
      <p:grpSp>
        <p:nvGrpSpPr>
          <p:cNvPr id="38" name="Group 37">
            <a:extLst>
              <a:ext uri="{FF2B5EF4-FFF2-40B4-BE49-F238E27FC236}">
                <a16:creationId xmlns:a16="http://schemas.microsoft.com/office/drawing/2014/main" id="{154A472F-FBEE-F32C-F878-F030F7B758B9}"/>
              </a:ext>
            </a:extLst>
          </p:cNvPr>
          <p:cNvGrpSpPr/>
          <p:nvPr/>
        </p:nvGrpSpPr>
        <p:grpSpPr>
          <a:xfrm>
            <a:off x="3566548" y="1539222"/>
            <a:ext cx="1559710" cy="1399297"/>
            <a:chOff x="3566548" y="1539222"/>
            <a:chExt cx="1559710" cy="1399297"/>
          </a:xfrm>
        </p:grpSpPr>
        <p:cxnSp>
          <p:nvCxnSpPr>
            <p:cNvPr id="32" name="Straight Connector 31">
              <a:extLst>
                <a:ext uri="{FF2B5EF4-FFF2-40B4-BE49-F238E27FC236}">
                  <a16:creationId xmlns:a16="http://schemas.microsoft.com/office/drawing/2014/main" id="{394AB6B5-43E9-7514-C896-BBF596BBE4E6}"/>
                </a:ext>
              </a:extLst>
            </p:cNvPr>
            <p:cNvCxnSpPr>
              <a:cxnSpLocks/>
            </p:cNvCxnSpPr>
            <p:nvPr/>
          </p:nvCxnSpPr>
          <p:spPr>
            <a:xfrm>
              <a:off x="3566548" y="1539222"/>
              <a:ext cx="885941" cy="549594"/>
            </a:xfrm>
            <a:prstGeom prst="line">
              <a:avLst/>
            </a:prstGeom>
          </p:spPr>
          <p:style>
            <a:lnRef idx="1">
              <a:schemeClr val="dk1"/>
            </a:lnRef>
            <a:fillRef idx="0">
              <a:schemeClr val="dk1"/>
            </a:fillRef>
            <a:effectRef idx="0">
              <a:schemeClr val="dk1"/>
            </a:effectRef>
            <a:fontRef idx="minor">
              <a:schemeClr val="tx1"/>
            </a:fontRef>
          </p:style>
        </p:cxnSp>
        <p:grpSp>
          <p:nvGrpSpPr>
            <p:cNvPr id="11" name="Group 10">
              <a:extLst>
                <a:ext uri="{FF2B5EF4-FFF2-40B4-BE49-F238E27FC236}">
                  <a16:creationId xmlns:a16="http://schemas.microsoft.com/office/drawing/2014/main" id="{C53B1179-37D1-687E-A167-B5A5A1CC8A86}"/>
                </a:ext>
              </a:extLst>
            </p:cNvPr>
            <p:cNvGrpSpPr/>
            <p:nvPr/>
          </p:nvGrpSpPr>
          <p:grpSpPr>
            <a:xfrm>
              <a:off x="3778721" y="1667984"/>
              <a:ext cx="1347537" cy="1270535"/>
              <a:chOff x="2897204" y="1415529"/>
              <a:chExt cx="1347537" cy="1270535"/>
            </a:xfrm>
          </p:grpSpPr>
          <p:sp>
            <p:nvSpPr>
              <p:cNvPr id="8" name="Oval 7">
                <a:extLst>
                  <a:ext uri="{FF2B5EF4-FFF2-40B4-BE49-F238E27FC236}">
                    <a16:creationId xmlns:a16="http://schemas.microsoft.com/office/drawing/2014/main" id="{CA2F2C5C-7802-9387-92C3-5C75D9CF0F0D}"/>
                  </a:ext>
                </a:extLst>
              </p:cNvPr>
              <p:cNvSpPr/>
              <p:nvPr/>
            </p:nvSpPr>
            <p:spPr>
              <a:xfrm>
                <a:off x="2897204" y="1415529"/>
                <a:ext cx="1270535" cy="1270535"/>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5B8EFA3-6CF9-DB38-F453-B64B14EED2AD}"/>
                  </a:ext>
                </a:extLst>
              </p:cNvPr>
              <p:cNvSpPr txBox="1"/>
              <p:nvPr/>
            </p:nvSpPr>
            <p:spPr>
              <a:xfrm>
                <a:off x="2897204" y="1727630"/>
                <a:ext cx="1347537" cy="646331"/>
              </a:xfrm>
              <a:prstGeom prst="rect">
                <a:avLst/>
              </a:prstGeom>
              <a:noFill/>
            </p:spPr>
            <p:txBody>
              <a:bodyPr wrap="square">
                <a:spAutoFit/>
              </a:bodyPr>
              <a:lstStyle/>
              <a:p>
                <a:r>
                  <a:rPr lang="en-US" sz="1800" b="1" dirty="0">
                    <a:solidFill>
                      <a:schemeClr val="bg1"/>
                    </a:solidFill>
                    <a:effectLst/>
                    <a:latin typeface="Times New Roman" panose="02020603050405020304" pitchFamily="18" charset="0"/>
                    <a:ea typeface="新細明體" panose="02020500000000000000" pitchFamily="18" charset="-120"/>
                  </a:rPr>
                  <a:t>Resource </a:t>
                </a:r>
              </a:p>
              <a:p>
                <a:r>
                  <a:rPr lang="en-US" sz="1800" b="1" dirty="0">
                    <a:solidFill>
                      <a:schemeClr val="bg1"/>
                    </a:solidFill>
                    <a:effectLst/>
                    <a:latin typeface="Times New Roman" panose="02020603050405020304" pitchFamily="18" charset="0"/>
                    <a:ea typeface="新細明體" panose="02020500000000000000" pitchFamily="18" charset="-120"/>
                  </a:rPr>
                  <a:t>Description</a:t>
                </a:r>
                <a:endParaRPr lang="en-US" dirty="0">
                  <a:solidFill>
                    <a:schemeClr val="bg1"/>
                  </a:solidFill>
                </a:endParaRPr>
              </a:p>
            </p:txBody>
          </p:sp>
        </p:grpSp>
      </p:grpSp>
      <p:grpSp>
        <p:nvGrpSpPr>
          <p:cNvPr id="15" name="Group 14">
            <a:extLst>
              <a:ext uri="{FF2B5EF4-FFF2-40B4-BE49-F238E27FC236}">
                <a16:creationId xmlns:a16="http://schemas.microsoft.com/office/drawing/2014/main" id="{53BD501B-A159-C7D5-453F-56B74BA1CC14}"/>
              </a:ext>
            </a:extLst>
          </p:cNvPr>
          <p:cNvGrpSpPr/>
          <p:nvPr/>
        </p:nvGrpSpPr>
        <p:grpSpPr>
          <a:xfrm>
            <a:off x="5775891" y="5343955"/>
            <a:ext cx="1617045" cy="1270535"/>
            <a:chOff x="2897204" y="1415529"/>
            <a:chExt cx="1617045" cy="1270535"/>
          </a:xfrm>
        </p:grpSpPr>
        <p:sp>
          <p:nvSpPr>
            <p:cNvPr id="16" name="Oval 15">
              <a:extLst>
                <a:ext uri="{FF2B5EF4-FFF2-40B4-BE49-F238E27FC236}">
                  <a16:creationId xmlns:a16="http://schemas.microsoft.com/office/drawing/2014/main" id="{4C3F623D-4A52-140B-86F3-CB72C7921047}"/>
                </a:ext>
              </a:extLst>
            </p:cNvPr>
            <p:cNvSpPr/>
            <p:nvPr/>
          </p:nvSpPr>
          <p:spPr>
            <a:xfrm>
              <a:off x="2897204" y="1415529"/>
              <a:ext cx="1270535" cy="1270535"/>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87B65A1D-B566-49D8-9983-9BEC49411200}"/>
                </a:ext>
              </a:extLst>
            </p:cNvPr>
            <p:cNvSpPr txBox="1"/>
            <p:nvPr/>
          </p:nvSpPr>
          <p:spPr>
            <a:xfrm>
              <a:off x="3166712" y="1840275"/>
              <a:ext cx="1347537" cy="369332"/>
            </a:xfrm>
            <a:prstGeom prst="rect">
              <a:avLst/>
            </a:prstGeom>
            <a:noFill/>
          </p:spPr>
          <p:txBody>
            <a:bodyPr wrap="square">
              <a:spAutoFit/>
            </a:bodyPr>
            <a:lstStyle/>
            <a:p>
              <a:r>
                <a:rPr lang="en-US" sz="1800" b="1" dirty="0">
                  <a:solidFill>
                    <a:schemeClr val="bg1"/>
                  </a:solidFill>
                  <a:effectLst/>
                  <a:latin typeface="Times New Roman" panose="02020603050405020304" pitchFamily="18" charset="0"/>
                  <a:ea typeface="新細明體" panose="02020500000000000000" pitchFamily="18" charset="-120"/>
                </a:rPr>
                <a:t>Access</a:t>
              </a:r>
              <a:endParaRPr lang="en-US" dirty="0">
                <a:solidFill>
                  <a:schemeClr val="bg1"/>
                </a:solidFill>
              </a:endParaRPr>
            </a:p>
          </p:txBody>
        </p:sp>
      </p:grpSp>
      <p:sp>
        <p:nvSpPr>
          <p:cNvPr id="36" name="TextBox 35">
            <a:extLst>
              <a:ext uri="{FF2B5EF4-FFF2-40B4-BE49-F238E27FC236}">
                <a16:creationId xmlns:a16="http://schemas.microsoft.com/office/drawing/2014/main" id="{72D5AAC9-A4DC-E22D-B1D7-A38672EAFF4C}"/>
              </a:ext>
            </a:extLst>
          </p:cNvPr>
          <p:cNvSpPr txBox="1"/>
          <p:nvPr/>
        </p:nvSpPr>
        <p:spPr>
          <a:xfrm>
            <a:off x="7651683" y="5656056"/>
            <a:ext cx="3700915" cy="646331"/>
          </a:xfrm>
          <a:prstGeom prst="rect">
            <a:avLst/>
          </a:prstGeom>
          <a:noFill/>
        </p:spPr>
        <p:txBody>
          <a:bodyPr wrap="square" rtlCol="0">
            <a:spAutoFit/>
          </a:bodyPr>
          <a:lstStyle/>
          <a:p>
            <a:r>
              <a:rPr lang="en-US" altLang="zh-TW" b="1" dirty="0"/>
              <a:t>Team008 members all has the access for the data.</a:t>
            </a:r>
            <a:endParaRPr lang="en-US" b="1" dirty="0"/>
          </a:p>
        </p:txBody>
      </p:sp>
      <p:sp>
        <p:nvSpPr>
          <p:cNvPr id="37" name="TextBox 36">
            <a:extLst>
              <a:ext uri="{FF2B5EF4-FFF2-40B4-BE49-F238E27FC236}">
                <a16:creationId xmlns:a16="http://schemas.microsoft.com/office/drawing/2014/main" id="{AC04DABC-E2CF-FABC-7BDB-431CEE14D7CB}"/>
              </a:ext>
            </a:extLst>
          </p:cNvPr>
          <p:cNvSpPr txBox="1"/>
          <p:nvPr/>
        </p:nvSpPr>
        <p:spPr>
          <a:xfrm>
            <a:off x="8352671" y="373173"/>
            <a:ext cx="3700915" cy="677108"/>
          </a:xfrm>
          <a:prstGeom prst="rect">
            <a:avLst/>
          </a:prstGeom>
          <a:noFill/>
        </p:spPr>
        <p:txBody>
          <a:bodyPr wrap="square" rtlCol="0">
            <a:spAutoFit/>
          </a:bodyPr>
          <a:lstStyle/>
          <a:p>
            <a:r>
              <a:rPr lang="en-US" b="1" dirty="0">
                <a:solidFill>
                  <a:srgbClr val="403152"/>
                </a:solidFill>
                <a:effectLst/>
                <a:ea typeface="新細明體" panose="02020500000000000000" pitchFamily="18" charset="-120"/>
                <a:cs typeface="Times New Roman" panose="02020603050405020304" pitchFamily="18" charset="0"/>
              </a:rPr>
              <a:t>The resource is needed regularly throughout the project</a:t>
            </a:r>
            <a:r>
              <a:rPr lang="en-US" sz="2000" b="1" dirty="0">
                <a:solidFill>
                  <a:srgbClr val="403152"/>
                </a:solidFill>
                <a:effectLst/>
                <a:ea typeface="新細明體" panose="02020500000000000000" pitchFamily="18" charset="-120"/>
                <a:cs typeface="Times New Roman" panose="02020603050405020304" pitchFamily="18" charset="0"/>
              </a:rPr>
              <a:t>.</a:t>
            </a:r>
            <a:endParaRPr lang="en-US" sz="2400" b="1" dirty="0"/>
          </a:p>
        </p:txBody>
      </p:sp>
      <p:cxnSp>
        <p:nvCxnSpPr>
          <p:cNvPr id="39" name="Straight Connector 38">
            <a:extLst>
              <a:ext uri="{FF2B5EF4-FFF2-40B4-BE49-F238E27FC236}">
                <a16:creationId xmlns:a16="http://schemas.microsoft.com/office/drawing/2014/main" id="{27AAE6C7-7CC7-65D0-8962-6B304601133A}"/>
              </a:ext>
            </a:extLst>
          </p:cNvPr>
          <p:cNvCxnSpPr>
            <a:cxnSpLocks/>
          </p:cNvCxnSpPr>
          <p:nvPr/>
        </p:nvCxnSpPr>
        <p:spPr>
          <a:xfrm flipV="1">
            <a:off x="7468803" y="883900"/>
            <a:ext cx="702853" cy="223534"/>
          </a:xfrm>
          <a:prstGeom prst="line">
            <a:avLst/>
          </a:prstGeom>
        </p:spPr>
        <p:style>
          <a:lnRef idx="1">
            <a:schemeClr val="dk1"/>
          </a:lnRef>
          <a:fillRef idx="0">
            <a:schemeClr val="dk1"/>
          </a:fillRef>
          <a:effectRef idx="0">
            <a:schemeClr val="dk1"/>
          </a:effectRef>
          <a:fontRef idx="minor">
            <a:schemeClr val="tx1"/>
          </a:fontRef>
        </p:style>
      </p:cxnSp>
      <p:grpSp>
        <p:nvGrpSpPr>
          <p:cNvPr id="18" name="Group 17">
            <a:extLst>
              <a:ext uri="{FF2B5EF4-FFF2-40B4-BE49-F238E27FC236}">
                <a16:creationId xmlns:a16="http://schemas.microsoft.com/office/drawing/2014/main" id="{3130C0B2-1EC8-7AF1-5E77-344123847F28}"/>
              </a:ext>
            </a:extLst>
          </p:cNvPr>
          <p:cNvGrpSpPr/>
          <p:nvPr/>
        </p:nvGrpSpPr>
        <p:grpSpPr>
          <a:xfrm>
            <a:off x="6381148" y="669976"/>
            <a:ext cx="1626670" cy="1270535"/>
            <a:chOff x="2897204" y="1415529"/>
            <a:chExt cx="1626670" cy="1270535"/>
          </a:xfrm>
        </p:grpSpPr>
        <p:sp>
          <p:nvSpPr>
            <p:cNvPr id="19" name="Oval 18">
              <a:extLst>
                <a:ext uri="{FF2B5EF4-FFF2-40B4-BE49-F238E27FC236}">
                  <a16:creationId xmlns:a16="http://schemas.microsoft.com/office/drawing/2014/main" id="{4F50D685-1C19-D8A1-5320-79B4DB9E070F}"/>
                </a:ext>
              </a:extLst>
            </p:cNvPr>
            <p:cNvSpPr/>
            <p:nvPr/>
          </p:nvSpPr>
          <p:spPr>
            <a:xfrm>
              <a:off x="2897204" y="1415529"/>
              <a:ext cx="1270535" cy="1270535"/>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10741D7-3A22-8361-AEC1-CA9AFA19F0E0}"/>
                </a:ext>
              </a:extLst>
            </p:cNvPr>
            <p:cNvSpPr txBox="1"/>
            <p:nvPr/>
          </p:nvSpPr>
          <p:spPr>
            <a:xfrm>
              <a:off x="3176337" y="1859539"/>
              <a:ext cx="1347537" cy="369332"/>
            </a:xfrm>
            <a:prstGeom prst="rect">
              <a:avLst/>
            </a:prstGeom>
            <a:noFill/>
          </p:spPr>
          <p:txBody>
            <a:bodyPr wrap="square">
              <a:spAutoFit/>
            </a:bodyPr>
            <a:lstStyle/>
            <a:p>
              <a:r>
                <a:rPr lang="en-US" sz="1800" b="1" dirty="0">
                  <a:solidFill>
                    <a:schemeClr val="bg1"/>
                  </a:solidFill>
                  <a:effectLst/>
                  <a:latin typeface="Times New Roman" panose="02020603050405020304" pitchFamily="18" charset="0"/>
                  <a:ea typeface="新細明體" panose="02020500000000000000" pitchFamily="18" charset="-120"/>
                </a:rPr>
                <a:t>Need</a:t>
              </a:r>
              <a:endParaRPr lang="en-US" dirty="0">
                <a:solidFill>
                  <a:schemeClr val="bg1"/>
                </a:solidFill>
              </a:endParaRPr>
            </a:p>
          </p:txBody>
        </p:sp>
      </p:grpSp>
      <p:cxnSp>
        <p:nvCxnSpPr>
          <p:cNvPr id="43" name="Straight Connector 42">
            <a:extLst>
              <a:ext uri="{FF2B5EF4-FFF2-40B4-BE49-F238E27FC236}">
                <a16:creationId xmlns:a16="http://schemas.microsoft.com/office/drawing/2014/main" id="{77BD71C0-616B-27B7-25CC-AF6BAADC20EC}"/>
              </a:ext>
            </a:extLst>
          </p:cNvPr>
          <p:cNvCxnSpPr>
            <a:cxnSpLocks/>
          </p:cNvCxnSpPr>
          <p:nvPr/>
        </p:nvCxnSpPr>
        <p:spPr>
          <a:xfrm flipV="1">
            <a:off x="7775391" y="3094740"/>
            <a:ext cx="702853" cy="223534"/>
          </a:xfrm>
          <a:prstGeom prst="line">
            <a:avLst/>
          </a:prstGeom>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2318B67A-327D-376E-26B2-81978F836A1B}"/>
              </a:ext>
            </a:extLst>
          </p:cNvPr>
          <p:cNvSpPr txBox="1"/>
          <p:nvPr/>
        </p:nvSpPr>
        <p:spPr>
          <a:xfrm>
            <a:off x="8530038" y="2099405"/>
            <a:ext cx="3523548" cy="2954655"/>
          </a:xfrm>
          <a:prstGeom prst="rect">
            <a:avLst/>
          </a:prstGeom>
          <a:noFill/>
        </p:spPr>
        <p:txBody>
          <a:bodyPr wrap="square" rtlCol="0">
            <a:spAutoFit/>
          </a:bodyPr>
          <a:lstStyle/>
          <a:p>
            <a:r>
              <a:rPr lang="en-US" b="1" dirty="0">
                <a:effectLst/>
                <a:ea typeface="新細明體" panose="02020500000000000000" pitchFamily="18" charset="-120"/>
                <a:cs typeface="Times New Roman" panose="02020603050405020304" pitchFamily="18" charset="0"/>
              </a:rPr>
              <a:t>Permission: </a:t>
            </a:r>
          </a:p>
          <a:p>
            <a:r>
              <a:rPr lang="en-US" dirty="0">
                <a:ea typeface="新細明體" panose="02020500000000000000" pitchFamily="18" charset="-120"/>
                <a:cs typeface="Times New Roman" panose="02020603050405020304" pitchFamily="18" charset="0"/>
              </a:rPr>
              <a:t>Members need to have permission to access the data.</a:t>
            </a:r>
          </a:p>
          <a:p>
            <a:endParaRPr lang="en-US" b="1" dirty="0">
              <a:ea typeface="新細明體" panose="02020500000000000000" pitchFamily="18" charset="-120"/>
              <a:cs typeface="Times New Roman" panose="02020603050405020304" pitchFamily="18" charset="0"/>
            </a:endParaRPr>
          </a:p>
          <a:p>
            <a:r>
              <a:rPr lang="en-US" b="1" dirty="0">
                <a:ea typeface="新細明體" panose="02020500000000000000" pitchFamily="18" charset="-120"/>
                <a:cs typeface="Times New Roman" panose="02020603050405020304" pitchFamily="18" charset="0"/>
              </a:rPr>
              <a:t>Limited data:</a:t>
            </a:r>
          </a:p>
          <a:p>
            <a:r>
              <a:rPr lang="en-US" dirty="0">
                <a:ea typeface="新細明體" panose="02020500000000000000" pitchFamily="18" charset="-120"/>
                <a:cs typeface="Times New Roman" panose="02020603050405020304" pitchFamily="18" charset="0"/>
              </a:rPr>
              <a:t>The team only get partial data from Avnet. It may cause the model less accurate.</a:t>
            </a:r>
          </a:p>
          <a:p>
            <a:endParaRPr lang="en-US" b="1" i="1" dirty="0">
              <a:solidFill>
                <a:srgbClr val="403152"/>
              </a:solidFill>
              <a:latin typeface="Times New Roman" panose="02020603050405020304" pitchFamily="18" charset="0"/>
              <a:ea typeface="新細明體" panose="02020500000000000000" pitchFamily="18" charset="-120"/>
              <a:cs typeface="Times New Roman" panose="02020603050405020304" pitchFamily="18" charset="0"/>
            </a:endParaRPr>
          </a:p>
          <a:p>
            <a:endParaRPr lang="en-US" sz="2400" b="1" dirty="0"/>
          </a:p>
        </p:txBody>
      </p:sp>
      <p:grpSp>
        <p:nvGrpSpPr>
          <p:cNvPr id="21" name="Group 20">
            <a:extLst>
              <a:ext uri="{FF2B5EF4-FFF2-40B4-BE49-F238E27FC236}">
                <a16:creationId xmlns:a16="http://schemas.microsoft.com/office/drawing/2014/main" id="{3D16545B-8FB8-08A8-688B-D310B3858C3A}"/>
              </a:ext>
            </a:extLst>
          </p:cNvPr>
          <p:cNvGrpSpPr/>
          <p:nvPr/>
        </p:nvGrpSpPr>
        <p:grpSpPr>
          <a:xfrm>
            <a:off x="7069550" y="2904459"/>
            <a:ext cx="1347537" cy="1270535"/>
            <a:chOff x="2885974" y="1415529"/>
            <a:chExt cx="1347537" cy="1270535"/>
          </a:xfrm>
        </p:grpSpPr>
        <p:sp>
          <p:nvSpPr>
            <p:cNvPr id="22" name="Oval 21">
              <a:extLst>
                <a:ext uri="{FF2B5EF4-FFF2-40B4-BE49-F238E27FC236}">
                  <a16:creationId xmlns:a16="http://schemas.microsoft.com/office/drawing/2014/main" id="{E4E0D75C-0835-6CD4-8BB7-D6AAEB8DCBB0}"/>
                </a:ext>
              </a:extLst>
            </p:cNvPr>
            <p:cNvSpPr/>
            <p:nvPr/>
          </p:nvSpPr>
          <p:spPr>
            <a:xfrm>
              <a:off x="2897204" y="1415529"/>
              <a:ext cx="1270535" cy="1270535"/>
            </a:xfrm>
            <a:prstGeom prst="ellipse">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1EC9859D-9E60-950F-7027-022BDC91CE90}"/>
                </a:ext>
              </a:extLst>
            </p:cNvPr>
            <p:cNvSpPr txBox="1"/>
            <p:nvPr/>
          </p:nvSpPr>
          <p:spPr>
            <a:xfrm>
              <a:off x="2885974" y="1915223"/>
              <a:ext cx="1347537" cy="369332"/>
            </a:xfrm>
            <a:prstGeom prst="rect">
              <a:avLst/>
            </a:prstGeom>
            <a:noFill/>
          </p:spPr>
          <p:txBody>
            <a:bodyPr wrap="square">
              <a:spAutoFit/>
            </a:bodyPr>
            <a:lstStyle/>
            <a:p>
              <a:r>
                <a:rPr lang="en-US" sz="1800" b="1" dirty="0">
                  <a:solidFill>
                    <a:schemeClr val="bg1"/>
                  </a:solidFill>
                  <a:effectLst/>
                  <a:latin typeface="Times New Roman" panose="02020603050405020304" pitchFamily="18" charset="0"/>
                  <a:ea typeface="新細明體" panose="02020500000000000000" pitchFamily="18" charset="-120"/>
                </a:rPr>
                <a:t>Constraints</a:t>
              </a:r>
              <a:endParaRPr lang="en-US" dirty="0">
                <a:solidFill>
                  <a:schemeClr val="bg1"/>
                </a:solidFill>
              </a:endParaRPr>
            </a:p>
          </p:txBody>
        </p:sp>
      </p:grpSp>
      <mc:AlternateContent xmlns:mc="http://schemas.openxmlformats.org/markup-compatibility/2006" xmlns:p14="http://schemas.microsoft.com/office/powerpoint/2010/main">
        <mc:Choice Requires="p14">
          <p:contentPart p14:bwMode="auto" r:id="rId2">
            <p14:nvContentPartPr>
              <p14:cNvPr id="45" name="Ink 44">
                <a:extLst>
                  <a:ext uri="{FF2B5EF4-FFF2-40B4-BE49-F238E27FC236}">
                    <a16:creationId xmlns:a16="http://schemas.microsoft.com/office/drawing/2014/main" id="{2B8C5155-0097-8AE4-E936-019B3F3ADD4E}"/>
                  </a:ext>
                </a:extLst>
              </p14:cNvPr>
              <p14:cNvContentPartPr/>
              <p14:nvPr/>
            </p14:nvContentPartPr>
            <p14:xfrm>
              <a:off x="6368608" y="1895912"/>
              <a:ext cx="379440" cy="989280"/>
            </p14:xfrm>
          </p:contentPart>
        </mc:Choice>
        <mc:Fallback xmlns="">
          <p:pic>
            <p:nvPicPr>
              <p:cNvPr id="45" name="Ink 44">
                <a:extLst>
                  <a:ext uri="{FF2B5EF4-FFF2-40B4-BE49-F238E27FC236}">
                    <a16:creationId xmlns:a16="http://schemas.microsoft.com/office/drawing/2014/main" id="{2B8C5155-0097-8AE4-E936-019B3F3ADD4E}"/>
                  </a:ext>
                </a:extLst>
              </p:cNvPr>
              <p:cNvPicPr/>
              <p:nvPr/>
            </p:nvPicPr>
            <p:blipFill>
              <a:blip r:embed="rId3"/>
              <a:stretch>
                <a:fillRect/>
              </a:stretch>
            </p:blipFill>
            <p:spPr>
              <a:xfrm>
                <a:off x="6364288" y="1891592"/>
                <a:ext cx="388080" cy="9979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6" name="Ink 45">
                <a:extLst>
                  <a:ext uri="{FF2B5EF4-FFF2-40B4-BE49-F238E27FC236}">
                    <a16:creationId xmlns:a16="http://schemas.microsoft.com/office/drawing/2014/main" id="{3874D6A8-7026-553E-0EA1-F52285C98324}"/>
                  </a:ext>
                </a:extLst>
              </p14:cNvPr>
              <p14:cNvContentPartPr/>
              <p14:nvPr/>
            </p14:nvContentPartPr>
            <p14:xfrm>
              <a:off x="6901408" y="3629672"/>
              <a:ext cx="212040" cy="9360"/>
            </p14:xfrm>
          </p:contentPart>
        </mc:Choice>
        <mc:Fallback xmlns="">
          <p:pic>
            <p:nvPicPr>
              <p:cNvPr id="46" name="Ink 45">
                <a:extLst>
                  <a:ext uri="{FF2B5EF4-FFF2-40B4-BE49-F238E27FC236}">
                    <a16:creationId xmlns:a16="http://schemas.microsoft.com/office/drawing/2014/main" id="{3874D6A8-7026-553E-0EA1-F52285C98324}"/>
                  </a:ext>
                </a:extLst>
              </p:cNvPr>
              <p:cNvPicPr/>
              <p:nvPr/>
            </p:nvPicPr>
            <p:blipFill>
              <a:blip r:embed="rId5"/>
              <a:stretch>
                <a:fillRect/>
              </a:stretch>
            </p:blipFill>
            <p:spPr>
              <a:xfrm>
                <a:off x="6897088" y="3625352"/>
                <a:ext cx="22068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7" name="Ink 46">
                <a:extLst>
                  <a:ext uri="{FF2B5EF4-FFF2-40B4-BE49-F238E27FC236}">
                    <a16:creationId xmlns:a16="http://schemas.microsoft.com/office/drawing/2014/main" id="{7E77DAF8-55F6-DAD5-C68D-2722B1A3D511}"/>
                  </a:ext>
                </a:extLst>
              </p14:cNvPr>
              <p14:cNvContentPartPr/>
              <p14:nvPr/>
            </p14:nvContentPartPr>
            <p14:xfrm>
              <a:off x="6188968" y="4976072"/>
              <a:ext cx="105840" cy="394200"/>
            </p14:xfrm>
          </p:contentPart>
        </mc:Choice>
        <mc:Fallback xmlns="">
          <p:pic>
            <p:nvPicPr>
              <p:cNvPr id="47" name="Ink 46">
                <a:extLst>
                  <a:ext uri="{FF2B5EF4-FFF2-40B4-BE49-F238E27FC236}">
                    <a16:creationId xmlns:a16="http://schemas.microsoft.com/office/drawing/2014/main" id="{7E77DAF8-55F6-DAD5-C68D-2722B1A3D511}"/>
                  </a:ext>
                </a:extLst>
              </p:cNvPr>
              <p:cNvPicPr/>
              <p:nvPr/>
            </p:nvPicPr>
            <p:blipFill>
              <a:blip r:embed="rId7"/>
              <a:stretch>
                <a:fillRect/>
              </a:stretch>
            </p:blipFill>
            <p:spPr>
              <a:xfrm>
                <a:off x="6184648" y="4971752"/>
                <a:ext cx="114480" cy="402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8" name="Ink 47">
                <a:extLst>
                  <a:ext uri="{FF2B5EF4-FFF2-40B4-BE49-F238E27FC236}">
                    <a16:creationId xmlns:a16="http://schemas.microsoft.com/office/drawing/2014/main" id="{A9DD6291-C9C2-3FC2-636A-7DA041BE8092}"/>
                  </a:ext>
                </a:extLst>
              </p14:cNvPr>
              <p14:cNvContentPartPr/>
              <p14:nvPr/>
            </p14:nvContentPartPr>
            <p14:xfrm>
              <a:off x="4107088" y="4446512"/>
              <a:ext cx="532440" cy="199440"/>
            </p14:xfrm>
          </p:contentPart>
        </mc:Choice>
        <mc:Fallback xmlns="">
          <p:pic>
            <p:nvPicPr>
              <p:cNvPr id="48" name="Ink 47">
                <a:extLst>
                  <a:ext uri="{FF2B5EF4-FFF2-40B4-BE49-F238E27FC236}">
                    <a16:creationId xmlns:a16="http://schemas.microsoft.com/office/drawing/2014/main" id="{A9DD6291-C9C2-3FC2-636A-7DA041BE8092}"/>
                  </a:ext>
                </a:extLst>
              </p:cNvPr>
              <p:cNvPicPr/>
              <p:nvPr/>
            </p:nvPicPr>
            <p:blipFill>
              <a:blip r:embed="rId9"/>
              <a:stretch>
                <a:fillRect/>
              </a:stretch>
            </p:blipFill>
            <p:spPr>
              <a:xfrm>
                <a:off x="4102768" y="4442192"/>
                <a:ext cx="541080" cy="208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9" name="Ink 48">
                <a:extLst>
                  <a:ext uri="{FF2B5EF4-FFF2-40B4-BE49-F238E27FC236}">
                    <a16:creationId xmlns:a16="http://schemas.microsoft.com/office/drawing/2014/main" id="{06844B6B-E539-8189-67C5-F9209BF3ACDE}"/>
                  </a:ext>
                </a:extLst>
              </p14:cNvPr>
              <p14:cNvContentPartPr/>
              <p14:nvPr/>
            </p14:nvContentPartPr>
            <p14:xfrm>
              <a:off x="4815568" y="2821832"/>
              <a:ext cx="102960" cy="104040"/>
            </p14:xfrm>
          </p:contentPart>
        </mc:Choice>
        <mc:Fallback xmlns="">
          <p:pic>
            <p:nvPicPr>
              <p:cNvPr id="49" name="Ink 48">
                <a:extLst>
                  <a:ext uri="{FF2B5EF4-FFF2-40B4-BE49-F238E27FC236}">
                    <a16:creationId xmlns:a16="http://schemas.microsoft.com/office/drawing/2014/main" id="{06844B6B-E539-8189-67C5-F9209BF3ACDE}"/>
                  </a:ext>
                </a:extLst>
              </p:cNvPr>
              <p:cNvPicPr/>
              <p:nvPr/>
            </p:nvPicPr>
            <p:blipFill>
              <a:blip r:embed="rId11"/>
              <a:stretch>
                <a:fillRect/>
              </a:stretch>
            </p:blipFill>
            <p:spPr>
              <a:xfrm>
                <a:off x="4811248" y="2817512"/>
                <a:ext cx="111600" cy="112680"/>
              </a:xfrm>
              <a:prstGeom prst="rect">
                <a:avLst/>
              </a:prstGeom>
            </p:spPr>
          </p:pic>
        </mc:Fallback>
      </mc:AlternateContent>
    </p:spTree>
    <p:extLst>
      <p:ext uri="{BB962C8B-B14F-4D97-AF65-F5344CB8AC3E}">
        <p14:creationId xmlns:p14="http://schemas.microsoft.com/office/powerpoint/2010/main" val="189263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FAF394-E6BE-4082-3834-F4985A10EAD2}"/>
              </a:ext>
            </a:extLst>
          </p:cNvPr>
          <p:cNvSpPr txBox="1"/>
          <p:nvPr/>
        </p:nvSpPr>
        <p:spPr>
          <a:xfrm>
            <a:off x="642366" y="455414"/>
            <a:ext cx="2878074" cy="523220"/>
          </a:xfrm>
          <a:prstGeom prst="rect">
            <a:avLst/>
          </a:prstGeom>
          <a:noFill/>
        </p:spPr>
        <p:txBody>
          <a:bodyPr wrap="square">
            <a:spAutoFit/>
          </a:bodyPr>
          <a:lstStyle/>
          <a:p>
            <a:r>
              <a:rPr lang="en-US" sz="2800" b="1" dirty="0">
                <a:effectLst/>
                <a:ea typeface="新細明體" panose="02020500000000000000" pitchFamily="18" charset="-120"/>
                <a:cs typeface="Times New Roman" panose="02020603050405020304" pitchFamily="18" charset="0"/>
              </a:rPr>
              <a:t>Risks and Issues </a:t>
            </a:r>
            <a:endParaRPr lang="en-US" sz="2800" b="1" dirty="0">
              <a:cs typeface="Times New Roman" panose="02020603050405020304" pitchFamily="18" charset="0"/>
            </a:endParaRPr>
          </a:p>
        </p:txBody>
      </p:sp>
      <p:sp>
        <p:nvSpPr>
          <p:cNvPr id="8" name="TextBox 7">
            <a:extLst>
              <a:ext uri="{FF2B5EF4-FFF2-40B4-BE49-F238E27FC236}">
                <a16:creationId xmlns:a16="http://schemas.microsoft.com/office/drawing/2014/main" id="{711086EA-F673-B230-C173-A1F5F68C1E68}"/>
              </a:ext>
            </a:extLst>
          </p:cNvPr>
          <p:cNvSpPr txBox="1"/>
          <p:nvPr/>
        </p:nvSpPr>
        <p:spPr>
          <a:xfrm>
            <a:off x="514350" y="1078406"/>
            <a:ext cx="11409426" cy="5632311"/>
          </a:xfrm>
          <a:prstGeom prst="rect">
            <a:avLst/>
          </a:prstGeom>
          <a:noFill/>
        </p:spPr>
        <p:txBody>
          <a:bodyPr wrap="square">
            <a:spAutoFit/>
          </a:bodyPr>
          <a:lstStyle/>
          <a:p>
            <a:pPr marL="342900" indent="-342900">
              <a:buFont typeface="+mj-lt"/>
              <a:buAutoNum type="arabicPeriod"/>
              <a:tabLst>
                <a:tab pos="228600" algn="l"/>
                <a:tab pos="457200" algn="l"/>
                <a:tab pos="685800" algn="l"/>
                <a:tab pos="914400" algn="l"/>
                <a:tab pos="1143000" algn="l"/>
                <a:tab pos="1371600" algn="l"/>
                <a:tab pos="1600200" algn="l"/>
                <a:tab pos="1828800" algn="l"/>
              </a:tabLst>
            </a:pPr>
            <a:r>
              <a:rPr lang="en-US" sz="1800" b="1" dirty="0">
                <a:solidFill>
                  <a:srgbClr val="000000"/>
                </a:solidFill>
                <a:effectLst/>
                <a:ea typeface="新細明體" panose="02020500000000000000" pitchFamily="18" charset="-120"/>
                <a:cs typeface="Times New Roman" panose="02020603050405020304" pitchFamily="18" charset="0"/>
              </a:rPr>
              <a:t>Lead Time Issues</a:t>
            </a:r>
            <a:r>
              <a:rPr lang="en-US" sz="1800" dirty="0">
                <a:solidFill>
                  <a:srgbClr val="000000"/>
                </a:solidFill>
                <a:effectLst/>
                <a:ea typeface="新細明體" panose="02020500000000000000" pitchFamily="18" charset="-120"/>
                <a:cs typeface="Times New Roman" panose="02020603050405020304" pitchFamily="18" charset="0"/>
              </a:rPr>
              <a:t>: Long supplier lead times create challenges in demand forecasting, as businesses must predict future needs far in advance. This increases the risk of stockouts or excess inventory, making supply chain planning more complex.</a:t>
            </a: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endParaRPr lang="en-US" sz="1800" b="1" dirty="0">
              <a:solidFill>
                <a:srgbClr val="000000"/>
              </a:solidFill>
              <a:effectLst/>
              <a:ea typeface="新細明體" panose="02020500000000000000" pitchFamily="18" charset="-120"/>
              <a:cs typeface="Times New Roman" panose="02020603050405020304" pitchFamily="18" charset="0"/>
            </a:endParaRP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r>
              <a:rPr lang="en-US" sz="1800" b="1" dirty="0">
                <a:solidFill>
                  <a:srgbClr val="000000"/>
                </a:solidFill>
                <a:effectLst/>
                <a:ea typeface="新細明體" panose="02020500000000000000" pitchFamily="18" charset="-120"/>
                <a:cs typeface="Times New Roman" panose="02020603050405020304" pitchFamily="18" charset="0"/>
              </a:rPr>
              <a:t>Unpredictable Events: </a:t>
            </a:r>
            <a:r>
              <a:rPr lang="en-US" sz="1800" dirty="0">
                <a:solidFill>
                  <a:srgbClr val="000000"/>
                </a:solidFill>
                <a:effectLst/>
                <a:ea typeface="新細明體" panose="02020500000000000000" pitchFamily="18" charset="-120"/>
                <a:cs typeface="Times New Roman" panose="02020603050405020304" pitchFamily="18" charset="0"/>
              </a:rPr>
              <a:t>Events like natural disasters, pandemics, geopolitical conflicts, or economic downturns can drastically impact supply and demand patterns. These factors introduce volatility, making it difficult to maintain stable operations.</a:t>
            </a: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endParaRPr lang="en-US" sz="1800" b="1" dirty="0">
              <a:solidFill>
                <a:srgbClr val="000000"/>
              </a:solidFill>
              <a:effectLst/>
              <a:ea typeface="新細明體" panose="02020500000000000000" pitchFamily="18" charset="-120"/>
              <a:cs typeface="Times New Roman" panose="02020603050405020304" pitchFamily="18" charset="0"/>
            </a:endParaRP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r>
              <a:rPr lang="en-US" sz="1800" b="1" dirty="0">
                <a:solidFill>
                  <a:srgbClr val="000000"/>
                </a:solidFill>
                <a:effectLst/>
                <a:ea typeface="新細明體" panose="02020500000000000000" pitchFamily="18" charset="-120"/>
                <a:cs typeface="Times New Roman" panose="02020603050405020304" pitchFamily="18" charset="0"/>
              </a:rPr>
              <a:t>Market Dynamics: </a:t>
            </a:r>
            <a:r>
              <a:rPr lang="en-US" sz="1800" dirty="0">
                <a:solidFill>
                  <a:srgbClr val="000000"/>
                </a:solidFill>
                <a:effectLst/>
                <a:ea typeface="新細明體" panose="02020500000000000000" pitchFamily="18" charset="-120"/>
                <a:cs typeface="Times New Roman" panose="02020603050405020304" pitchFamily="18" charset="0"/>
              </a:rPr>
              <a:t>Changes such as new competitors entering the market, shifts in regulations, or the introduction of tariffs can quickly alter demand conditions. Companies must continuously adapt to remain competitive.</a:t>
            </a: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endParaRPr lang="en-US" sz="1800" b="1" dirty="0">
              <a:solidFill>
                <a:srgbClr val="000000"/>
              </a:solidFill>
              <a:effectLst/>
              <a:ea typeface="新細明體" panose="02020500000000000000" pitchFamily="18" charset="-120"/>
              <a:cs typeface="Times New Roman" panose="02020603050405020304" pitchFamily="18" charset="0"/>
            </a:endParaRP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r>
              <a:rPr lang="en-US" sz="1800" b="1" dirty="0">
                <a:solidFill>
                  <a:srgbClr val="000000"/>
                </a:solidFill>
                <a:effectLst/>
                <a:ea typeface="新細明體" panose="02020500000000000000" pitchFamily="18" charset="-120"/>
                <a:cs typeface="Times New Roman" panose="02020603050405020304" pitchFamily="18" charset="0"/>
              </a:rPr>
              <a:t>Consumer Behavior: </a:t>
            </a:r>
            <a:r>
              <a:rPr lang="en-US" sz="1800" dirty="0">
                <a:solidFill>
                  <a:srgbClr val="000000"/>
                </a:solidFill>
                <a:effectLst/>
                <a:ea typeface="新細明體" panose="02020500000000000000" pitchFamily="18" charset="-120"/>
                <a:cs typeface="Times New Roman" panose="02020603050405020304" pitchFamily="18" charset="0"/>
              </a:rPr>
              <a:t>Rapid shifts in consumer preferences driven by trends, social media influence, or public relations crises can cause unexpected demand fluctuations. Viral products may lead to sudden spikes, while negative reviews can sharply decrease sales.</a:t>
            </a: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endParaRPr lang="en-US" sz="1800" b="1" dirty="0">
              <a:solidFill>
                <a:srgbClr val="000000"/>
              </a:solidFill>
              <a:effectLst/>
              <a:ea typeface="新細明體" panose="02020500000000000000" pitchFamily="18" charset="-120"/>
              <a:cs typeface="Times New Roman" panose="02020603050405020304" pitchFamily="18" charset="0"/>
            </a:endParaRPr>
          </a:p>
          <a:p>
            <a:pPr marL="342900" indent="-342900">
              <a:buFont typeface="+mj-lt"/>
              <a:buAutoNum type="arabicPeriod"/>
              <a:tabLst>
                <a:tab pos="228600" algn="l"/>
                <a:tab pos="457200" algn="l"/>
                <a:tab pos="685800" algn="l"/>
                <a:tab pos="914400" algn="l"/>
                <a:tab pos="1143000" algn="l"/>
                <a:tab pos="1371600" algn="l"/>
                <a:tab pos="1600200" algn="l"/>
                <a:tab pos="1828800" algn="l"/>
              </a:tabLst>
            </a:pPr>
            <a:r>
              <a:rPr lang="en-US" sz="1800" b="1" dirty="0">
                <a:solidFill>
                  <a:srgbClr val="000000"/>
                </a:solidFill>
                <a:effectLst/>
                <a:ea typeface="新細明體" panose="02020500000000000000" pitchFamily="18" charset="-120"/>
                <a:cs typeface="Times New Roman" panose="02020603050405020304" pitchFamily="18" charset="0"/>
              </a:rPr>
              <a:t>Stakeholder Feedback Delays: </a:t>
            </a:r>
            <a:r>
              <a:rPr lang="en-US" sz="1800" dirty="0">
                <a:solidFill>
                  <a:srgbClr val="000000"/>
                </a:solidFill>
                <a:effectLst/>
                <a:ea typeface="新細明體" panose="02020500000000000000" pitchFamily="18" charset="-120"/>
                <a:cs typeface="Times New Roman" panose="02020603050405020304" pitchFamily="18" charset="0"/>
              </a:rPr>
              <a:t>If internal or external reviewers take longer than expected to provide feedback on results, it may postpone final improvements and deployment.</a:t>
            </a:r>
          </a:p>
          <a:p>
            <a:pPr>
              <a:tabLst>
                <a:tab pos="228600" algn="l"/>
                <a:tab pos="457200" algn="l"/>
                <a:tab pos="685800" algn="l"/>
                <a:tab pos="914400" algn="l"/>
                <a:tab pos="1143000" algn="l"/>
                <a:tab pos="1371600" algn="l"/>
                <a:tab pos="1600200" algn="l"/>
                <a:tab pos="1828800" algn="l"/>
              </a:tabLst>
            </a:pPr>
            <a:r>
              <a:rPr lang="en-US" sz="1800" dirty="0">
                <a:effectLst/>
                <a:latin typeface="Times New Roman" panose="02020603050405020304" pitchFamily="18" charset="0"/>
                <a:ea typeface="新細明體" panose="02020500000000000000" pitchFamily="18" charset="-120"/>
                <a:cs typeface="Times New Roman" panose="02020603050405020304" pitchFamily="18" charset="0"/>
              </a:rPr>
              <a:t> </a:t>
            </a:r>
          </a:p>
          <a:p>
            <a:pPr>
              <a:tabLst>
                <a:tab pos="228600" algn="l"/>
                <a:tab pos="457200" algn="l"/>
                <a:tab pos="685800" algn="l"/>
                <a:tab pos="914400" algn="l"/>
                <a:tab pos="1143000" algn="l"/>
                <a:tab pos="1371600" algn="l"/>
                <a:tab pos="1600200" algn="l"/>
                <a:tab pos="1828800" algn="l"/>
              </a:tabLst>
            </a:pPr>
            <a:r>
              <a:rPr lang="en-US" sz="1800" dirty="0">
                <a:effectLst/>
                <a:latin typeface="Times New Roman" panose="02020603050405020304" pitchFamily="18" charset="0"/>
                <a:ea typeface="新細明體" panose="02020500000000000000" pitchFamily="18" charset="-120"/>
                <a:cs typeface="Times New Roman" panose="02020603050405020304" pitchFamily="18" charset="0"/>
              </a:rPr>
              <a:t> </a:t>
            </a:r>
          </a:p>
          <a:p>
            <a:pPr>
              <a:tabLst>
                <a:tab pos="228600" algn="l"/>
                <a:tab pos="457200" algn="l"/>
                <a:tab pos="685800" algn="l"/>
                <a:tab pos="914400" algn="l"/>
                <a:tab pos="1143000" algn="l"/>
                <a:tab pos="1371600" algn="l"/>
                <a:tab pos="1600200" algn="l"/>
                <a:tab pos="1828800" algn="l"/>
              </a:tabLst>
            </a:pPr>
            <a:r>
              <a:rPr lang="en-US" sz="1800" dirty="0">
                <a:effectLst/>
                <a:latin typeface="Times New Roman" panose="02020603050405020304" pitchFamily="18" charset="0"/>
                <a:ea typeface="新細明體" panose="02020500000000000000" pitchFamily="18" charset="-120"/>
                <a:cs typeface="Times New Roman" panose="02020603050405020304" pitchFamily="18" charset="0"/>
              </a:rPr>
              <a:t> </a:t>
            </a:r>
          </a:p>
        </p:txBody>
      </p:sp>
      <p:cxnSp>
        <p:nvCxnSpPr>
          <p:cNvPr id="9" name="Straight Connector 8">
            <a:extLst>
              <a:ext uri="{FF2B5EF4-FFF2-40B4-BE49-F238E27FC236}">
                <a16:creationId xmlns:a16="http://schemas.microsoft.com/office/drawing/2014/main" id="{37F4EB30-CFCF-7E1D-68B7-95A258FF7442}"/>
              </a:ext>
            </a:extLst>
          </p:cNvPr>
          <p:cNvCxnSpPr>
            <a:cxnSpLocks/>
          </p:cNvCxnSpPr>
          <p:nvPr/>
        </p:nvCxnSpPr>
        <p:spPr>
          <a:xfrm>
            <a:off x="642366" y="6858000"/>
            <a:ext cx="10744200"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2E42047-5478-1698-44DA-94F70A8EC26B}"/>
              </a:ext>
            </a:extLst>
          </p:cNvPr>
          <p:cNvPicPr>
            <a:picLocks noChangeAspect="1"/>
          </p:cNvPicPr>
          <p:nvPr/>
        </p:nvPicPr>
        <p:blipFill>
          <a:blip r:embed="rId2"/>
          <a:stretch>
            <a:fillRect/>
          </a:stretch>
        </p:blipFill>
        <p:spPr>
          <a:xfrm>
            <a:off x="9378686" y="343948"/>
            <a:ext cx="2545090" cy="634686"/>
          </a:xfrm>
          <a:prstGeom prst="rect">
            <a:avLst/>
          </a:prstGeom>
        </p:spPr>
      </p:pic>
      <p:cxnSp>
        <p:nvCxnSpPr>
          <p:cNvPr id="11" name="Straight Connector 10">
            <a:extLst>
              <a:ext uri="{FF2B5EF4-FFF2-40B4-BE49-F238E27FC236}">
                <a16:creationId xmlns:a16="http://schemas.microsoft.com/office/drawing/2014/main" id="{F202B74F-D682-1809-9CC5-DD25E651E65F}"/>
              </a:ext>
            </a:extLst>
          </p:cNvPr>
          <p:cNvCxnSpPr>
            <a:cxnSpLocks/>
          </p:cNvCxnSpPr>
          <p:nvPr/>
        </p:nvCxnSpPr>
        <p:spPr>
          <a:xfrm>
            <a:off x="0" y="288264"/>
            <a:ext cx="2999232" cy="0"/>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0153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1632</TotalTime>
  <Words>742</Words>
  <Application>Microsoft Office PowerPoint</Application>
  <PresentationFormat>Widescreen</PresentationFormat>
  <Paragraphs>125</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Montserrat Classic Bold</vt:lpstr>
      <vt:lpstr>新細明體</vt:lpstr>
      <vt:lpstr>Arial</vt:lpstr>
      <vt:lpstr>Calibri</vt:lpstr>
      <vt:lpstr>Calibri Light</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昱瑾 陳</dc:creator>
  <cp:lastModifiedBy>昱瑾 陳</cp:lastModifiedBy>
  <cp:revision>13</cp:revision>
  <dcterms:created xsi:type="dcterms:W3CDTF">2025-01-28T03:46:14Z</dcterms:created>
  <dcterms:modified xsi:type="dcterms:W3CDTF">2025-01-31T23:23:56Z</dcterms:modified>
</cp:coreProperties>
</file>

<file path=docProps/thumbnail.jpeg>
</file>